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Default Extension="gif" ContentType="image/gif"/>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78" r:id="rId6"/>
    <p:sldId id="279" r:id="rId7"/>
    <p:sldId id="285" r:id="rId8"/>
    <p:sldId id="257" r:id="rId9"/>
    <p:sldId id="277" r:id="rId10"/>
    <p:sldId id="258" r:id="rId11"/>
    <p:sldId id="259" r:id="rId12"/>
    <p:sldId id="272" r:id="rId13"/>
    <p:sldId id="260" r:id="rId14"/>
    <p:sldId id="271" r:id="rId15"/>
    <p:sldId id="261" r:id="rId16"/>
    <p:sldId id="262" r:id="rId17"/>
    <p:sldId id="273" r:id="rId18"/>
    <p:sldId id="263" r:id="rId19"/>
    <p:sldId id="274" r:id="rId20"/>
    <p:sldId id="275" r:id="rId21"/>
    <p:sldId id="264" r:id="rId22"/>
    <p:sldId id="276" r:id="rId23"/>
    <p:sldId id="265" r:id="rId24"/>
    <p:sldId id="269" r:id="rId25"/>
    <p:sldId id="266" r:id="rId26"/>
    <p:sldId id="267" r:id="rId27"/>
    <p:sldId id="286" r:id="rId28"/>
    <p:sldId id="268" r:id="rId29"/>
    <p:sldId id="280" r:id="rId30"/>
    <p:sldId id="287" r:id="rId31"/>
    <p:sldId id="28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4.jpeg"/></Relationships>
</file>

<file path=ppt/charts/_rels/chart10.xml.rels><?xml version="1.0" encoding="UTF-8" standalone="yes"?>
<Relationships xmlns="http://schemas.openxmlformats.org/package/2006/relationships"><Relationship Id="rId2" Type="http://schemas.openxmlformats.org/officeDocument/2006/relationships/oleObject" Target="Book8" TargetMode="External"/><Relationship Id="rId1" Type="http://schemas.openxmlformats.org/officeDocument/2006/relationships/image" Target="../media/image10.jpeg"/></Relationships>
</file>

<file path=ppt/charts/_rels/chart11.xml.rels><?xml version="1.0" encoding="UTF-8" standalone="yes"?>
<Relationships xmlns="http://schemas.openxmlformats.org/package/2006/relationships"><Relationship Id="rId2" Type="http://schemas.openxmlformats.org/officeDocument/2006/relationships/oleObject" Target="Book9" TargetMode="External"/><Relationship Id="rId1" Type="http://schemas.openxmlformats.org/officeDocument/2006/relationships/image" Target="../media/image11.jpeg"/></Relationships>
</file>

<file path=ppt/charts/_rels/chart12.xml.rels><?xml version="1.0" encoding="UTF-8" standalone="yes"?>
<Relationships xmlns="http://schemas.openxmlformats.org/package/2006/relationships"><Relationship Id="rId2" Type="http://schemas.openxmlformats.org/officeDocument/2006/relationships/oleObject" Target="Book10" TargetMode="External"/><Relationship Id="rId1" Type="http://schemas.openxmlformats.org/officeDocument/2006/relationships/image" Target="../media/image11.jpeg"/></Relationships>
</file>

<file path=ppt/charts/_rels/chart13.xml.rels><?xml version="1.0" encoding="UTF-8" standalone="yes"?>
<Relationships xmlns="http://schemas.openxmlformats.org/package/2006/relationships"><Relationship Id="rId2" Type="http://schemas.openxmlformats.org/officeDocument/2006/relationships/oleObject" Target="Book11" TargetMode="External"/><Relationship Id="rId1" Type="http://schemas.openxmlformats.org/officeDocument/2006/relationships/image" Target="../media/image12.jpeg"/></Relationships>
</file>

<file path=ppt/charts/_rels/chart14.xml.rels><?xml version="1.0" encoding="UTF-8" standalone="yes"?>
<Relationships xmlns="http://schemas.openxmlformats.org/package/2006/relationships"><Relationship Id="rId2" Type="http://schemas.openxmlformats.org/officeDocument/2006/relationships/oleObject" Target="Book12" TargetMode="External"/><Relationship Id="rId1" Type="http://schemas.openxmlformats.org/officeDocument/2006/relationships/image" Target="../media/image12.jpeg"/></Relationships>
</file>

<file path=ppt/charts/_rels/chart15.xml.rels><?xml version="1.0" encoding="UTF-8" standalone="yes"?>
<Relationships xmlns="http://schemas.openxmlformats.org/package/2006/relationships"><Relationship Id="rId2" Type="http://schemas.openxmlformats.org/officeDocument/2006/relationships/oleObject" Target="Book13" TargetMode="External"/><Relationship Id="rId1" Type="http://schemas.openxmlformats.org/officeDocument/2006/relationships/image" Target="../media/image13.jpeg"/></Relationships>
</file>

<file path=ppt/charts/_rels/chart16.xml.rels><?xml version="1.0" encoding="UTF-8" standalone="yes"?>
<Relationships xmlns="http://schemas.openxmlformats.org/package/2006/relationships"><Relationship Id="rId2" Type="http://schemas.openxmlformats.org/officeDocument/2006/relationships/oleObject" Target="Book14" TargetMode="External"/><Relationship Id="rId1" Type="http://schemas.openxmlformats.org/officeDocument/2006/relationships/image" Target="../media/image13.jpeg"/></Relationships>
</file>

<file path=ppt/charts/_rels/chart17.xml.rels><?xml version="1.0" encoding="UTF-8" standalone="yes"?>
<Relationships xmlns="http://schemas.openxmlformats.org/package/2006/relationships"><Relationship Id="rId2" Type="http://schemas.openxmlformats.org/officeDocument/2006/relationships/oleObject" Target="Book15" TargetMode="External"/><Relationship Id="rId1" Type="http://schemas.openxmlformats.org/officeDocument/2006/relationships/image" Target="../media/image14.jpeg"/></Relationships>
</file>

<file path=ppt/charts/_rels/chart18.xml.rels><?xml version="1.0" encoding="UTF-8" standalone="yes"?>
<Relationships xmlns="http://schemas.openxmlformats.org/package/2006/relationships"><Relationship Id="rId2" Type="http://schemas.openxmlformats.org/officeDocument/2006/relationships/oleObject" Target="Book16" TargetMode="External"/><Relationship Id="rId1" Type="http://schemas.openxmlformats.org/officeDocument/2006/relationships/image" Target="../media/image14.jpeg"/></Relationships>
</file>

<file path=ppt/charts/_rels/chart19.xml.rels><?xml version="1.0" encoding="UTF-8" standalone="yes"?>
<Relationships xmlns="http://schemas.openxmlformats.org/package/2006/relationships"><Relationship Id="rId2" Type="http://schemas.openxmlformats.org/officeDocument/2006/relationships/oleObject" Target="Book17" TargetMode="External"/><Relationship Id="rId1" Type="http://schemas.openxmlformats.org/officeDocument/2006/relationships/image" Target="../media/image16.gif"/></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4.jpeg"/></Relationships>
</file>

<file path=ppt/charts/_rels/chart20.xml.rels><?xml version="1.0" encoding="UTF-8" standalone="yes"?>
<Relationships xmlns="http://schemas.openxmlformats.org/package/2006/relationships"><Relationship Id="rId2" Type="http://schemas.openxmlformats.org/officeDocument/2006/relationships/oleObject" Target="Book18" TargetMode="External"/><Relationship Id="rId1" Type="http://schemas.openxmlformats.org/officeDocument/2006/relationships/image" Target="../media/image16.gif"/></Relationships>
</file>

<file path=ppt/charts/_rels/chart21.xml.rels><?xml version="1.0" encoding="UTF-8" standalone="yes"?>
<Relationships xmlns="http://schemas.openxmlformats.org/package/2006/relationships"><Relationship Id="rId2" Type="http://schemas.openxmlformats.org/officeDocument/2006/relationships/oleObject" Target="Book19" TargetMode="External"/><Relationship Id="rId1" Type="http://schemas.openxmlformats.org/officeDocument/2006/relationships/image" Target="../media/image17.gif"/></Relationships>
</file>

<file path=ppt/charts/_rels/chart22.xml.rels><?xml version="1.0" encoding="UTF-8" standalone="yes"?>
<Relationships xmlns="http://schemas.openxmlformats.org/package/2006/relationships"><Relationship Id="rId2" Type="http://schemas.openxmlformats.org/officeDocument/2006/relationships/oleObject" Target="Book20" TargetMode="External"/><Relationship Id="rId1" Type="http://schemas.openxmlformats.org/officeDocument/2006/relationships/image" Target="../media/image17.gif"/></Relationships>
</file>

<file path=ppt/charts/_rels/chart23.xml.rels><?xml version="1.0" encoding="UTF-8" standalone="yes"?>
<Relationships xmlns="http://schemas.openxmlformats.org/package/2006/relationships"><Relationship Id="rId2" Type="http://schemas.openxmlformats.org/officeDocument/2006/relationships/oleObject" Target="Book21" TargetMode="External"/><Relationship Id="rId1" Type="http://schemas.openxmlformats.org/officeDocument/2006/relationships/image" Target="../media/image19.gif"/></Relationships>
</file>

<file path=ppt/charts/_rels/chart24.xml.rels><?xml version="1.0" encoding="UTF-8" standalone="yes"?>
<Relationships xmlns="http://schemas.openxmlformats.org/package/2006/relationships"><Relationship Id="rId2" Type="http://schemas.openxmlformats.org/officeDocument/2006/relationships/oleObject" Target="Book22" TargetMode="External"/><Relationship Id="rId1" Type="http://schemas.openxmlformats.org/officeDocument/2006/relationships/image" Target="../media/image19.gif"/></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5.jpeg"/></Relationships>
</file>

<file path=ppt/charts/_rels/chart4.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image" Target="../media/image5.jpeg"/></Relationships>
</file>

<file path=ppt/charts/_rels/chart5.xml.rels><?xml version="1.0" encoding="UTF-8" standalone="yes"?>
<Relationships xmlns="http://schemas.openxmlformats.org/package/2006/relationships"><Relationship Id="rId2" Type="http://schemas.openxmlformats.org/officeDocument/2006/relationships/oleObject" Target="Book3" TargetMode="External"/><Relationship Id="rId1" Type="http://schemas.openxmlformats.org/officeDocument/2006/relationships/image" Target="../media/image6.jpeg"/></Relationships>
</file>

<file path=ppt/charts/_rels/chart6.xml.rels><?xml version="1.0" encoding="UTF-8" standalone="yes"?>
<Relationships xmlns="http://schemas.openxmlformats.org/package/2006/relationships"><Relationship Id="rId2" Type="http://schemas.openxmlformats.org/officeDocument/2006/relationships/oleObject" Target="Book4" TargetMode="External"/><Relationship Id="rId1" Type="http://schemas.openxmlformats.org/officeDocument/2006/relationships/image" Target="../media/image6.jpeg"/></Relationships>
</file>

<file path=ppt/charts/_rels/chart7.xml.rels><?xml version="1.0" encoding="UTF-8" standalone="yes"?>
<Relationships xmlns="http://schemas.openxmlformats.org/package/2006/relationships"><Relationship Id="rId2" Type="http://schemas.openxmlformats.org/officeDocument/2006/relationships/oleObject" Target="Book5" TargetMode="External"/><Relationship Id="rId1" Type="http://schemas.openxmlformats.org/officeDocument/2006/relationships/image" Target="../media/image8.jpeg"/></Relationships>
</file>

<file path=ppt/charts/_rels/chart8.xml.rels><?xml version="1.0" encoding="UTF-8" standalone="yes"?>
<Relationships xmlns="http://schemas.openxmlformats.org/package/2006/relationships"><Relationship Id="rId2" Type="http://schemas.openxmlformats.org/officeDocument/2006/relationships/oleObject" Target="Book6" TargetMode="External"/><Relationship Id="rId1" Type="http://schemas.openxmlformats.org/officeDocument/2006/relationships/image" Target="../media/image8.jpeg"/></Relationships>
</file>

<file path=ppt/charts/_rels/chart9.xml.rels><?xml version="1.0" encoding="UTF-8" standalone="yes"?>
<Relationships xmlns="http://schemas.openxmlformats.org/package/2006/relationships"><Relationship Id="rId2" Type="http://schemas.openxmlformats.org/officeDocument/2006/relationships/oleObject" Target="Book7" TargetMode="External"/><Relationship Id="rId1" Type="http://schemas.openxmlformats.org/officeDocument/2006/relationships/image" Target="../media/image10.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2"/>
              </a:solidFill>
            </a:ln>
          </c:spPr>
          <c:cat>
            <c:strRef>
              <c:f>Sheet1!$A$1:$B$1</c:f>
              <c:strCache>
                <c:ptCount val="2"/>
                <c:pt idx="0">
                  <c:v>Yes</c:v>
                </c:pt>
                <c:pt idx="1">
                  <c:v>No</c:v>
                </c:pt>
              </c:strCache>
            </c:strRef>
          </c:cat>
          <c:val>
            <c:numRef>
              <c:f>Sheet1!$A$2:$B$2</c:f>
              <c:numCache>
                <c:formatCode>General</c:formatCode>
                <c:ptCount val="2"/>
                <c:pt idx="0">
                  <c:v>82</c:v>
                </c:pt>
                <c:pt idx="1">
                  <c:v>18</c:v>
                </c:pt>
              </c:numCache>
            </c:numRef>
          </c:val>
        </c:ser>
        <c:axId val="39723392"/>
        <c:axId val="39726464"/>
      </c:barChart>
      <c:catAx>
        <c:axId val="39723392"/>
        <c:scaling>
          <c:orientation val="minMax"/>
        </c:scaling>
        <c:axPos val="b"/>
        <c:tickLblPos val="nextTo"/>
        <c:crossAx val="39726464"/>
        <c:crosses val="autoZero"/>
        <c:auto val="1"/>
        <c:lblAlgn val="ctr"/>
        <c:lblOffset val="100"/>
      </c:catAx>
      <c:valAx>
        <c:axId val="39726464"/>
        <c:scaling>
          <c:orientation val="minMax"/>
          <c:max val="100"/>
        </c:scaling>
        <c:axPos val="l"/>
        <c:majorGridlines/>
        <c:numFmt formatCode="General" sourceLinked="1"/>
        <c:tickLblPos val="nextTo"/>
        <c:crossAx val="39723392"/>
        <c:crosses val="autoZero"/>
        <c:crossBetween val="between"/>
      </c:valAx>
    </c:plotArea>
    <c:legend>
      <c:legendPos val="r"/>
    </c:legend>
    <c:plotVisOnly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F79646"/>
              </a:solidFill>
            </a:ln>
          </c:spPr>
          <c:cat>
            <c:strRef>
              <c:f>Sheet1!$A$1:$B$1</c:f>
              <c:strCache>
                <c:ptCount val="2"/>
                <c:pt idx="0">
                  <c:v>Yes</c:v>
                </c:pt>
                <c:pt idx="1">
                  <c:v>No</c:v>
                </c:pt>
              </c:strCache>
            </c:strRef>
          </c:cat>
          <c:val>
            <c:numRef>
              <c:f>Sheet1!$A$2:$B$2</c:f>
              <c:numCache>
                <c:formatCode>General</c:formatCode>
                <c:ptCount val="2"/>
                <c:pt idx="0">
                  <c:v>54</c:v>
                </c:pt>
                <c:pt idx="1">
                  <c:v>46</c:v>
                </c:pt>
              </c:numCache>
            </c:numRef>
          </c:val>
        </c:ser>
        <c:axId val="31361664"/>
        <c:axId val="31371648"/>
      </c:barChart>
      <c:catAx>
        <c:axId val="31361664"/>
        <c:scaling>
          <c:orientation val="minMax"/>
        </c:scaling>
        <c:axPos val="b"/>
        <c:tickLblPos val="nextTo"/>
        <c:crossAx val="31371648"/>
        <c:crosses val="autoZero"/>
        <c:auto val="1"/>
        <c:lblAlgn val="ctr"/>
        <c:lblOffset val="100"/>
      </c:catAx>
      <c:valAx>
        <c:axId val="31371648"/>
        <c:scaling>
          <c:orientation val="minMax"/>
          <c:max val="100"/>
        </c:scaling>
        <c:axPos val="l"/>
        <c:majorGridlines/>
        <c:numFmt formatCode="General" sourceLinked="1"/>
        <c:tickLblPos val="nextTo"/>
        <c:crossAx val="31361664"/>
        <c:crosses val="autoZero"/>
        <c:crossBetween val="between"/>
      </c:valAx>
    </c:plotArea>
    <c:legend>
      <c:legendPos val="r"/>
    </c:legend>
    <c:plotVisOnly val="1"/>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4"/>
              </a:solidFill>
            </a:ln>
          </c:spPr>
          <c:cat>
            <c:strRef>
              <c:f>Sheet1!$A$1:$B$1</c:f>
              <c:strCache>
                <c:ptCount val="2"/>
                <c:pt idx="0">
                  <c:v>Yes</c:v>
                </c:pt>
                <c:pt idx="1">
                  <c:v>No</c:v>
                </c:pt>
              </c:strCache>
            </c:strRef>
          </c:cat>
          <c:val>
            <c:numRef>
              <c:f>Sheet1!$A$2:$B$2</c:f>
              <c:numCache>
                <c:formatCode>General</c:formatCode>
                <c:ptCount val="2"/>
                <c:pt idx="0">
                  <c:v>50</c:v>
                </c:pt>
                <c:pt idx="1">
                  <c:v>50</c:v>
                </c:pt>
              </c:numCache>
            </c:numRef>
          </c:val>
        </c:ser>
        <c:axId val="31374720"/>
        <c:axId val="31381376"/>
      </c:barChart>
      <c:catAx>
        <c:axId val="31374720"/>
        <c:scaling>
          <c:orientation val="minMax"/>
        </c:scaling>
        <c:axPos val="b"/>
        <c:tickLblPos val="nextTo"/>
        <c:crossAx val="31381376"/>
        <c:crosses val="autoZero"/>
        <c:auto val="1"/>
        <c:lblAlgn val="ctr"/>
        <c:lblOffset val="100"/>
      </c:catAx>
      <c:valAx>
        <c:axId val="31381376"/>
        <c:scaling>
          <c:orientation val="minMax"/>
          <c:max val="100"/>
        </c:scaling>
        <c:axPos val="l"/>
        <c:majorGridlines/>
        <c:numFmt formatCode="General" sourceLinked="1"/>
        <c:tickLblPos val="nextTo"/>
        <c:crossAx val="31374720"/>
        <c:crosses val="autoZero"/>
        <c:crossBetween val="between"/>
      </c:valAx>
    </c:plotArea>
    <c:legend>
      <c:legendPos val="r"/>
    </c:legend>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8064A2"/>
              </a:solidFill>
            </a:ln>
          </c:spPr>
          <c:cat>
            <c:strRef>
              <c:f>Sheet1!$A$1:$B$1</c:f>
              <c:strCache>
                <c:ptCount val="2"/>
                <c:pt idx="0">
                  <c:v>Yes</c:v>
                </c:pt>
                <c:pt idx="1">
                  <c:v>No</c:v>
                </c:pt>
              </c:strCache>
            </c:strRef>
          </c:cat>
          <c:val>
            <c:numRef>
              <c:f>Sheet1!$A$2:$B$2</c:f>
              <c:numCache>
                <c:formatCode>General</c:formatCode>
                <c:ptCount val="2"/>
                <c:pt idx="0">
                  <c:v>50</c:v>
                </c:pt>
                <c:pt idx="1">
                  <c:v>50</c:v>
                </c:pt>
              </c:numCache>
            </c:numRef>
          </c:val>
        </c:ser>
        <c:axId val="31623808"/>
        <c:axId val="31641984"/>
      </c:barChart>
      <c:catAx>
        <c:axId val="31623808"/>
        <c:scaling>
          <c:orientation val="minMax"/>
        </c:scaling>
        <c:axPos val="b"/>
        <c:tickLblPos val="nextTo"/>
        <c:crossAx val="31641984"/>
        <c:crosses val="autoZero"/>
        <c:auto val="1"/>
        <c:lblAlgn val="ctr"/>
        <c:lblOffset val="100"/>
      </c:catAx>
      <c:valAx>
        <c:axId val="31641984"/>
        <c:scaling>
          <c:orientation val="minMax"/>
          <c:max val="100"/>
        </c:scaling>
        <c:axPos val="l"/>
        <c:majorGridlines/>
        <c:numFmt formatCode="General" sourceLinked="1"/>
        <c:tickLblPos val="nextTo"/>
        <c:crossAx val="31623808"/>
        <c:crosses val="autoZero"/>
        <c:crossBetween val="between"/>
      </c:valAx>
    </c:plotArea>
    <c:legend>
      <c:legendPos val="r"/>
    </c:legend>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c:spPr>
          <c:cat>
            <c:strRef>
              <c:f>Sheet1!$A$1:$B$1</c:f>
              <c:strCache>
                <c:ptCount val="2"/>
                <c:pt idx="0">
                  <c:v>Male</c:v>
                </c:pt>
                <c:pt idx="1">
                  <c:v>Female</c:v>
                </c:pt>
              </c:strCache>
            </c:strRef>
          </c:cat>
          <c:val>
            <c:numRef>
              <c:f>Sheet1!$A$2:$B$2</c:f>
              <c:numCache>
                <c:formatCode>General</c:formatCode>
                <c:ptCount val="2"/>
                <c:pt idx="0">
                  <c:v>83</c:v>
                </c:pt>
                <c:pt idx="1">
                  <c:v>17</c:v>
                </c:pt>
              </c:numCache>
            </c:numRef>
          </c:val>
        </c:ser>
        <c:axId val="31648384"/>
        <c:axId val="31666944"/>
      </c:barChart>
      <c:catAx>
        <c:axId val="31648384"/>
        <c:scaling>
          <c:orientation val="minMax"/>
        </c:scaling>
        <c:axPos val="b"/>
        <c:tickLblPos val="nextTo"/>
        <c:crossAx val="31666944"/>
        <c:crosses val="autoZero"/>
        <c:auto val="1"/>
        <c:lblAlgn val="ctr"/>
        <c:lblOffset val="100"/>
      </c:catAx>
      <c:valAx>
        <c:axId val="31666944"/>
        <c:scaling>
          <c:orientation val="minMax"/>
          <c:max val="100"/>
        </c:scaling>
        <c:axPos val="l"/>
        <c:majorGridlines/>
        <c:numFmt formatCode="General" sourceLinked="1"/>
        <c:tickLblPos val="nextTo"/>
        <c:crossAx val="31648384"/>
        <c:crosses val="autoZero"/>
        <c:crossBetween val="between"/>
      </c:valAx>
    </c:plotArea>
    <c:legend>
      <c:legendPos val="r"/>
    </c:legend>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c:spPr>
          <c:cat>
            <c:strRef>
              <c:f>Sheet1!$A$1:$B$1</c:f>
              <c:strCache>
                <c:ptCount val="2"/>
                <c:pt idx="0">
                  <c:v>Male</c:v>
                </c:pt>
                <c:pt idx="1">
                  <c:v>Female</c:v>
                </c:pt>
              </c:strCache>
            </c:strRef>
          </c:cat>
          <c:val>
            <c:numRef>
              <c:f>Sheet1!$A$2:$B$2</c:f>
              <c:numCache>
                <c:formatCode>General</c:formatCode>
                <c:ptCount val="2"/>
                <c:pt idx="0">
                  <c:v>36</c:v>
                </c:pt>
                <c:pt idx="1">
                  <c:v>64</c:v>
                </c:pt>
              </c:numCache>
            </c:numRef>
          </c:val>
        </c:ser>
        <c:axId val="31687040"/>
        <c:axId val="31688576"/>
      </c:barChart>
      <c:catAx>
        <c:axId val="31687040"/>
        <c:scaling>
          <c:orientation val="minMax"/>
        </c:scaling>
        <c:axPos val="b"/>
        <c:tickLblPos val="nextTo"/>
        <c:crossAx val="31688576"/>
        <c:crosses val="autoZero"/>
        <c:auto val="1"/>
        <c:lblAlgn val="ctr"/>
        <c:lblOffset val="100"/>
      </c:catAx>
      <c:valAx>
        <c:axId val="31688576"/>
        <c:scaling>
          <c:orientation val="minMax"/>
          <c:max val="100"/>
        </c:scaling>
        <c:axPos val="l"/>
        <c:majorGridlines/>
        <c:numFmt formatCode="General" sourceLinked="1"/>
        <c:tickLblPos val="nextTo"/>
        <c:crossAx val="31687040"/>
        <c:crosses val="autoZero"/>
        <c:crossBetween val="between"/>
      </c:valAx>
    </c:plotArea>
    <c:legend>
      <c:legendPos val="r"/>
    </c:legend>
    <c:plotVisOnly val="1"/>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2"/>
              </a:solidFill>
            </a:ln>
          </c:spPr>
          <c:cat>
            <c:strRef>
              <c:f>Sheet1!$A$1:$B$1</c:f>
              <c:strCache>
                <c:ptCount val="2"/>
                <c:pt idx="0">
                  <c:v>Yes</c:v>
                </c:pt>
                <c:pt idx="1">
                  <c:v>No</c:v>
                </c:pt>
              </c:strCache>
            </c:strRef>
          </c:cat>
          <c:val>
            <c:numRef>
              <c:f>Sheet1!$A$2:$B$2</c:f>
              <c:numCache>
                <c:formatCode>General</c:formatCode>
                <c:ptCount val="2"/>
                <c:pt idx="0">
                  <c:v>76</c:v>
                </c:pt>
                <c:pt idx="1">
                  <c:v>24</c:v>
                </c:pt>
              </c:numCache>
            </c:numRef>
          </c:val>
        </c:ser>
        <c:axId val="31716480"/>
        <c:axId val="31718016"/>
      </c:barChart>
      <c:catAx>
        <c:axId val="31716480"/>
        <c:scaling>
          <c:orientation val="minMax"/>
        </c:scaling>
        <c:axPos val="b"/>
        <c:tickLblPos val="nextTo"/>
        <c:crossAx val="31718016"/>
        <c:crosses val="autoZero"/>
        <c:auto val="1"/>
        <c:lblAlgn val="ctr"/>
        <c:lblOffset val="100"/>
      </c:catAx>
      <c:valAx>
        <c:axId val="31718016"/>
        <c:scaling>
          <c:orientation val="minMax"/>
          <c:max val="100"/>
        </c:scaling>
        <c:axPos val="l"/>
        <c:majorGridlines/>
        <c:numFmt formatCode="General" sourceLinked="1"/>
        <c:tickLblPos val="nextTo"/>
        <c:crossAx val="31716480"/>
        <c:crosses val="autoZero"/>
        <c:crossBetween val="between"/>
      </c:valAx>
    </c:plotArea>
    <c:legend>
      <c:legendPos val="r"/>
    </c:legend>
    <c:plotVisOnly val="1"/>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C0504D"/>
              </a:solidFill>
            </a:ln>
          </c:spPr>
          <c:cat>
            <c:strRef>
              <c:f>Sheet1!$A$1:$B$1</c:f>
              <c:strCache>
                <c:ptCount val="2"/>
                <c:pt idx="0">
                  <c:v>Yes</c:v>
                </c:pt>
                <c:pt idx="1">
                  <c:v>No</c:v>
                </c:pt>
              </c:strCache>
            </c:strRef>
          </c:cat>
          <c:val>
            <c:numRef>
              <c:f>Sheet1!$A$2:$B$2</c:f>
              <c:numCache>
                <c:formatCode>General</c:formatCode>
                <c:ptCount val="2"/>
                <c:pt idx="0">
                  <c:v>78</c:v>
                </c:pt>
                <c:pt idx="1">
                  <c:v>22</c:v>
                </c:pt>
              </c:numCache>
            </c:numRef>
          </c:val>
        </c:ser>
        <c:axId val="36026624"/>
        <c:axId val="36032512"/>
      </c:barChart>
      <c:catAx>
        <c:axId val="36026624"/>
        <c:scaling>
          <c:orientation val="minMax"/>
        </c:scaling>
        <c:axPos val="b"/>
        <c:tickLblPos val="nextTo"/>
        <c:crossAx val="36032512"/>
        <c:crosses val="autoZero"/>
        <c:auto val="1"/>
        <c:lblAlgn val="ctr"/>
        <c:lblOffset val="100"/>
      </c:catAx>
      <c:valAx>
        <c:axId val="36032512"/>
        <c:scaling>
          <c:orientation val="minMax"/>
          <c:max val="100"/>
        </c:scaling>
        <c:axPos val="l"/>
        <c:majorGridlines/>
        <c:numFmt formatCode="General" sourceLinked="1"/>
        <c:tickLblPos val="nextTo"/>
        <c:crossAx val="36026624"/>
        <c:crosses val="autoZero"/>
        <c:crossBetween val="between"/>
      </c:valAx>
    </c:plotArea>
    <c:legend>
      <c:legendPos val="r"/>
    </c:legend>
    <c:plotVisOnly val="1"/>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C0504D"/>
              </a:solidFill>
            </a:ln>
          </c:spPr>
          <c:cat>
            <c:strRef>
              <c:f>Sheet1!$A$1:$B$1</c:f>
              <c:strCache>
                <c:ptCount val="2"/>
                <c:pt idx="0">
                  <c:v>Yes</c:v>
                </c:pt>
                <c:pt idx="1">
                  <c:v>No</c:v>
                </c:pt>
              </c:strCache>
            </c:strRef>
          </c:cat>
          <c:val>
            <c:numRef>
              <c:f>Sheet1!$A$2:$B$2</c:f>
              <c:numCache>
                <c:formatCode>General</c:formatCode>
                <c:ptCount val="2"/>
                <c:pt idx="0">
                  <c:v>41</c:v>
                </c:pt>
                <c:pt idx="1">
                  <c:v>59</c:v>
                </c:pt>
              </c:numCache>
            </c:numRef>
          </c:val>
        </c:ser>
        <c:axId val="36060544"/>
        <c:axId val="36074624"/>
      </c:barChart>
      <c:catAx>
        <c:axId val="36060544"/>
        <c:scaling>
          <c:orientation val="minMax"/>
        </c:scaling>
        <c:axPos val="b"/>
        <c:tickLblPos val="nextTo"/>
        <c:crossAx val="36074624"/>
        <c:crosses val="autoZero"/>
        <c:auto val="1"/>
        <c:lblAlgn val="ctr"/>
        <c:lblOffset val="100"/>
      </c:catAx>
      <c:valAx>
        <c:axId val="36074624"/>
        <c:scaling>
          <c:orientation val="minMax"/>
          <c:max val="100"/>
        </c:scaling>
        <c:axPos val="l"/>
        <c:majorGridlines/>
        <c:numFmt formatCode="General" sourceLinked="1"/>
        <c:tickLblPos val="nextTo"/>
        <c:crossAx val="36060544"/>
        <c:crosses val="autoZero"/>
        <c:crossBetween val="between"/>
      </c:valAx>
    </c:plotArea>
    <c:legend>
      <c:legendPos val="r"/>
    </c:legend>
    <c:plotVisOnly val="1"/>
  </c:chart>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C0504D"/>
              </a:solidFill>
            </a:ln>
          </c:spPr>
          <c:cat>
            <c:strRef>
              <c:f>Sheet1!$A$1:$B$1</c:f>
              <c:strCache>
                <c:ptCount val="2"/>
                <c:pt idx="0">
                  <c:v>Yes</c:v>
                </c:pt>
                <c:pt idx="1">
                  <c:v>No</c:v>
                </c:pt>
              </c:strCache>
            </c:strRef>
          </c:cat>
          <c:val>
            <c:numRef>
              <c:f>Sheet1!$A$2:$B$2</c:f>
              <c:numCache>
                <c:formatCode>General</c:formatCode>
                <c:ptCount val="2"/>
                <c:pt idx="0">
                  <c:v>71</c:v>
                </c:pt>
                <c:pt idx="1">
                  <c:v>29</c:v>
                </c:pt>
              </c:numCache>
            </c:numRef>
          </c:val>
        </c:ser>
        <c:axId val="36119296"/>
        <c:axId val="36120832"/>
      </c:barChart>
      <c:catAx>
        <c:axId val="36119296"/>
        <c:scaling>
          <c:orientation val="minMax"/>
        </c:scaling>
        <c:axPos val="b"/>
        <c:tickLblPos val="nextTo"/>
        <c:crossAx val="36120832"/>
        <c:crosses val="autoZero"/>
        <c:auto val="1"/>
        <c:lblAlgn val="ctr"/>
        <c:lblOffset val="100"/>
      </c:catAx>
      <c:valAx>
        <c:axId val="36120832"/>
        <c:scaling>
          <c:orientation val="minMax"/>
          <c:max val="100"/>
        </c:scaling>
        <c:axPos val="l"/>
        <c:majorGridlines/>
        <c:numFmt formatCode="General" sourceLinked="1"/>
        <c:tickLblPos val="nextTo"/>
        <c:crossAx val="36119296"/>
        <c:crosses val="autoZero"/>
        <c:crossBetween val="between"/>
      </c:valAx>
    </c:plotArea>
    <c:legend>
      <c:legendPos val="r"/>
    </c:legend>
    <c:plotVisOnly val="1"/>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tx1"/>
              </a:solidFill>
            </a:ln>
          </c:spPr>
          <c:cat>
            <c:strRef>
              <c:f>Sheet1!$A$1:$B$1</c:f>
              <c:strCache>
                <c:ptCount val="2"/>
                <c:pt idx="0">
                  <c:v>Yes</c:v>
                </c:pt>
                <c:pt idx="1">
                  <c:v>No</c:v>
                </c:pt>
              </c:strCache>
            </c:strRef>
          </c:cat>
          <c:val>
            <c:numRef>
              <c:f>Sheet1!$A$2:$B$2</c:f>
              <c:numCache>
                <c:formatCode>General</c:formatCode>
                <c:ptCount val="2"/>
                <c:pt idx="0">
                  <c:v>32</c:v>
                </c:pt>
                <c:pt idx="1">
                  <c:v>68</c:v>
                </c:pt>
              </c:numCache>
            </c:numRef>
          </c:val>
        </c:ser>
        <c:axId val="36133888"/>
        <c:axId val="36152064"/>
      </c:barChart>
      <c:catAx>
        <c:axId val="36133888"/>
        <c:scaling>
          <c:orientation val="minMax"/>
        </c:scaling>
        <c:axPos val="b"/>
        <c:tickLblPos val="nextTo"/>
        <c:crossAx val="36152064"/>
        <c:crosses val="autoZero"/>
        <c:auto val="1"/>
        <c:lblAlgn val="ctr"/>
        <c:lblOffset val="100"/>
      </c:catAx>
      <c:valAx>
        <c:axId val="36152064"/>
        <c:scaling>
          <c:orientation val="minMax"/>
          <c:max val="100"/>
        </c:scaling>
        <c:axPos val="l"/>
        <c:majorGridlines/>
        <c:numFmt formatCode="General" sourceLinked="1"/>
        <c:tickLblPos val="nextTo"/>
        <c:crossAx val="36133888"/>
        <c:crosses val="autoZero"/>
        <c:crossBetween val="between"/>
      </c:valAx>
    </c:plotArea>
    <c:legend>
      <c:legendPos val="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2"/>
              </a:solidFill>
            </a:ln>
          </c:spPr>
          <c:cat>
            <c:strRef>
              <c:f>Sheet1!$A$1:$B$1</c:f>
              <c:strCache>
                <c:ptCount val="2"/>
                <c:pt idx="0">
                  <c:v>Yes</c:v>
                </c:pt>
                <c:pt idx="1">
                  <c:v>No</c:v>
                </c:pt>
              </c:strCache>
            </c:strRef>
          </c:cat>
          <c:val>
            <c:numRef>
              <c:f>Sheet1!$A$2:$B$2</c:f>
              <c:numCache>
                <c:formatCode>General</c:formatCode>
                <c:ptCount val="2"/>
                <c:pt idx="0">
                  <c:v>47</c:v>
                </c:pt>
                <c:pt idx="1">
                  <c:v>53</c:v>
                </c:pt>
              </c:numCache>
            </c:numRef>
          </c:val>
        </c:ser>
        <c:axId val="39750656"/>
        <c:axId val="39826176"/>
      </c:barChart>
      <c:catAx>
        <c:axId val="39750656"/>
        <c:scaling>
          <c:orientation val="minMax"/>
        </c:scaling>
        <c:axPos val="b"/>
        <c:tickLblPos val="nextTo"/>
        <c:crossAx val="39826176"/>
        <c:crosses val="autoZero"/>
        <c:auto val="1"/>
        <c:lblAlgn val="ctr"/>
        <c:lblOffset val="100"/>
      </c:catAx>
      <c:valAx>
        <c:axId val="39826176"/>
        <c:scaling>
          <c:orientation val="minMax"/>
          <c:max val="100"/>
        </c:scaling>
        <c:axPos val="l"/>
        <c:majorGridlines/>
        <c:numFmt formatCode="General" sourceLinked="1"/>
        <c:tickLblPos val="nextTo"/>
        <c:crossAx val="39750656"/>
        <c:crosses val="autoZero"/>
        <c:crossBetween val="between"/>
      </c:valAx>
    </c:plotArea>
    <c:legend>
      <c:legendPos val="r"/>
    </c:legend>
    <c:plotVisOnly val="1"/>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prstClr val="black"/>
              </a:solidFill>
            </a:ln>
          </c:spPr>
          <c:cat>
            <c:strRef>
              <c:f>Sheet1!$A$1:$B$1</c:f>
              <c:strCache>
                <c:ptCount val="2"/>
                <c:pt idx="0">
                  <c:v>Yes</c:v>
                </c:pt>
                <c:pt idx="1">
                  <c:v>No</c:v>
                </c:pt>
              </c:strCache>
            </c:strRef>
          </c:cat>
          <c:val>
            <c:numRef>
              <c:f>Sheet1!$A$2:$B$2</c:f>
              <c:numCache>
                <c:formatCode>General</c:formatCode>
                <c:ptCount val="2"/>
                <c:pt idx="0">
                  <c:v>61</c:v>
                </c:pt>
                <c:pt idx="1">
                  <c:v>39</c:v>
                </c:pt>
              </c:numCache>
            </c:numRef>
          </c:val>
        </c:ser>
        <c:axId val="36168064"/>
        <c:axId val="36169600"/>
      </c:barChart>
      <c:catAx>
        <c:axId val="36168064"/>
        <c:scaling>
          <c:orientation val="minMax"/>
        </c:scaling>
        <c:axPos val="b"/>
        <c:tickLblPos val="nextTo"/>
        <c:crossAx val="36169600"/>
        <c:crosses val="autoZero"/>
        <c:auto val="1"/>
        <c:lblAlgn val="ctr"/>
        <c:lblOffset val="100"/>
      </c:catAx>
      <c:valAx>
        <c:axId val="36169600"/>
        <c:scaling>
          <c:orientation val="minMax"/>
          <c:max val="100"/>
        </c:scaling>
        <c:axPos val="l"/>
        <c:majorGridlines/>
        <c:numFmt formatCode="General" sourceLinked="1"/>
        <c:tickLblPos val="nextTo"/>
        <c:crossAx val="36168064"/>
        <c:crosses val="autoZero"/>
        <c:crossBetween val="between"/>
      </c:valAx>
    </c:plotArea>
    <c:legend>
      <c:legendPos val="r"/>
    </c:legend>
    <c:plotVisOnly val="1"/>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prstClr val="black"/>
              </a:solidFill>
            </a:ln>
          </c:spPr>
          <c:cat>
            <c:strRef>
              <c:f>Sheet1!$A$1:$B$1</c:f>
              <c:strCache>
                <c:ptCount val="2"/>
                <c:pt idx="0">
                  <c:v>Yes</c:v>
                </c:pt>
                <c:pt idx="1">
                  <c:v>No</c:v>
                </c:pt>
              </c:strCache>
            </c:strRef>
          </c:cat>
          <c:val>
            <c:numRef>
              <c:f>Sheet1!$A$2:$B$2</c:f>
              <c:numCache>
                <c:formatCode>General</c:formatCode>
                <c:ptCount val="2"/>
                <c:pt idx="0">
                  <c:v>74</c:v>
                </c:pt>
                <c:pt idx="1">
                  <c:v>26</c:v>
                </c:pt>
              </c:numCache>
            </c:numRef>
          </c:val>
        </c:ser>
        <c:axId val="36068352"/>
        <c:axId val="36221696"/>
      </c:barChart>
      <c:catAx>
        <c:axId val="36068352"/>
        <c:scaling>
          <c:orientation val="minMax"/>
        </c:scaling>
        <c:axPos val="b"/>
        <c:tickLblPos val="nextTo"/>
        <c:crossAx val="36221696"/>
        <c:crosses val="autoZero"/>
        <c:auto val="1"/>
        <c:lblAlgn val="ctr"/>
        <c:lblOffset val="100"/>
      </c:catAx>
      <c:valAx>
        <c:axId val="36221696"/>
        <c:scaling>
          <c:orientation val="minMax"/>
          <c:max val="100"/>
        </c:scaling>
        <c:axPos val="l"/>
        <c:majorGridlines/>
        <c:numFmt formatCode="General" sourceLinked="1"/>
        <c:tickLblPos val="nextTo"/>
        <c:crossAx val="36068352"/>
        <c:crosses val="autoZero"/>
        <c:crossBetween val="between"/>
      </c:valAx>
    </c:plotArea>
    <c:legend>
      <c:legendPos val="r"/>
    </c:legend>
    <c:plotVisOnly val="1"/>
  </c:chart>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prstClr val="black"/>
              </a:solidFill>
            </a:ln>
          </c:spPr>
          <c:cat>
            <c:strRef>
              <c:f>Sheet1!$A$1:$B$1</c:f>
              <c:strCache>
                <c:ptCount val="2"/>
                <c:pt idx="0">
                  <c:v>Yes</c:v>
                </c:pt>
                <c:pt idx="1">
                  <c:v>No</c:v>
                </c:pt>
              </c:strCache>
            </c:strRef>
          </c:cat>
          <c:val>
            <c:numRef>
              <c:f>Sheet1!$A$2:$B$2</c:f>
              <c:numCache>
                <c:formatCode>General</c:formatCode>
                <c:ptCount val="2"/>
                <c:pt idx="0">
                  <c:v>25</c:v>
                </c:pt>
                <c:pt idx="1">
                  <c:v>75</c:v>
                </c:pt>
              </c:numCache>
            </c:numRef>
          </c:val>
        </c:ser>
        <c:axId val="36286848"/>
        <c:axId val="36288384"/>
      </c:barChart>
      <c:catAx>
        <c:axId val="36286848"/>
        <c:scaling>
          <c:orientation val="minMax"/>
        </c:scaling>
        <c:axPos val="b"/>
        <c:tickLblPos val="nextTo"/>
        <c:crossAx val="36288384"/>
        <c:crosses val="autoZero"/>
        <c:auto val="1"/>
        <c:lblAlgn val="ctr"/>
        <c:lblOffset val="100"/>
      </c:catAx>
      <c:valAx>
        <c:axId val="36288384"/>
        <c:scaling>
          <c:orientation val="minMax"/>
          <c:max val="100"/>
        </c:scaling>
        <c:axPos val="l"/>
        <c:majorGridlines/>
        <c:numFmt formatCode="General" sourceLinked="1"/>
        <c:tickLblPos val="nextTo"/>
        <c:crossAx val="36286848"/>
        <c:crosses val="autoZero"/>
        <c:crossBetween val="between"/>
      </c:valAx>
    </c:plotArea>
    <c:legend>
      <c:legendPos val="r"/>
    </c:legend>
    <c:plotVisOnly val="1"/>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c:spPr>
          <c:cat>
            <c:strRef>
              <c:f>Sheet1!$A$1:$B$1</c:f>
              <c:strCache>
                <c:ptCount val="2"/>
                <c:pt idx="0">
                  <c:v>Yes</c:v>
                </c:pt>
                <c:pt idx="1">
                  <c:v>No</c:v>
                </c:pt>
              </c:strCache>
            </c:strRef>
          </c:cat>
          <c:val>
            <c:numRef>
              <c:f>Sheet1!$A$2:$B$2</c:f>
              <c:numCache>
                <c:formatCode>General</c:formatCode>
                <c:ptCount val="2"/>
                <c:pt idx="0">
                  <c:v>57</c:v>
                </c:pt>
                <c:pt idx="1">
                  <c:v>43</c:v>
                </c:pt>
              </c:numCache>
            </c:numRef>
          </c:val>
        </c:ser>
        <c:axId val="36306304"/>
        <c:axId val="36328576"/>
      </c:barChart>
      <c:catAx>
        <c:axId val="36306304"/>
        <c:scaling>
          <c:orientation val="minMax"/>
        </c:scaling>
        <c:axPos val="b"/>
        <c:tickLblPos val="nextTo"/>
        <c:crossAx val="36328576"/>
        <c:crosses val="autoZero"/>
        <c:auto val="1"/>
        <c:lblAlgn val="ctr"/>
        <c:lblOffset val="100"/>
      </c:catAx>
      <c:valAx>
        <c:axId val="36328576"/>
        <c:scaling>
          <c:orientation val="minMax"/>
          <c:max val="100"/>
        </c:scaling>
        <c:axPos val="l"/>
        <c:majorGridlines/>
        <c:numFmt formatCode="General" sourceLinked="1"/>
        <c:tickLblPos val="nextTo"/>
        <c:crossAx val="36306304"/>
        <c:crosses val="autoZero"/>
        <c:crossBetween val="between"/>
      </c:valAx>
    </c:plotArea>
    <c:legend>
      <c:legendPos val="r"/>
    </c:legend>
    <c:plotVisOnly val="1"/>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c:spPr>
          <c:cat>
            <c:strRef>
              <c:f>Sheet1!$A$1:$B$1</c:f>
              <c:strCache>
                <c:ptCount val="2"/>
                <c:pt idx="0">
                  <c:v>Yes</c:v>
                </c:pt>
                <c:pt idx="1">
                  <c:v>No</c:v>
                </c:pt>
              </c:strCache>
            </c:strRef>
          </c:cat>
          <c:val>
            <c:numRef>
              <c:f>Sheet1!$A$2:$B$2</c:f>
              <c:numCache>
                <c:formatCode>General</c:formatCode>
                <c:ptCount val="2"/>
                <c:pt idx="0">
                  <c:v>40</c:v>
                </c:pt>
                <c:pt idx="1">
                  <c:v>60</c:v>
                </c:pt>
              </c:numCache>
            </c:numRef>
          </c:val>
        </c:ser>
        <c:axId val="36360960"/>
        <c:axId val="36362496"/>
      </c:barChart>
      <c:catAx>
        <c:axId val="36360960"/>
        <c:scaling>
          <c:orientation val="minMax"/>
        </c:scaling>
        <c:axPos val="b"/>
        <c:tickLblPos val="nextTo"/>
        <c:crossAx val="36362496"/>
        <c:crosses val="autoZero"/>
        <c:auto val="1"/>
        <c:lblAlgn val="ctr"/>
        <c:lblOffset val="100"/>
      </c:catAx>
      <c:valAx>
        <c:axId val="36362496"/>
        <c:scaling>
          <c:orientation val="minMax"/>
          <c:max val="100"/>
        </c:scaling>
        <c:axPos val="l"/>
        <c:majorGridlines/>
        <c:numFmt formatCode="General" sourceLinked="1"/>
        <c:tickLblPos val="nextTo"/>
        <c:crossAx val="36360960"/>
        <c:crosses val="autoZero"/>
        <c:crossBetween val="between"/>
      </c:valAx>
    </c:plotArea>
    <c:legend>
      <c:legendPos val="r"/>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tx1"/>
              </a:solidFill>
            </a:ln>
          </c:spPr>
          <c:cat>
            <c:strRef>
              <c:f>Sheet1!$A$1:$B$1</c:f>
              <c:strCache>
                <c:ptCount val="2"/>
                <c:pt idx="0">
                  <c:v>Yes </c:v>
                </c:pt>
                <c:pt idx="1">
                  <c:v>No</c:v>
                </c:pt>
              </c:strCache>
            </c:strRef>
          </c:cat>
          <c:val>
            <c:numRef>
              <c:f>Sheet1!$A$2:$B$2</c:f>
              <c:numCache>
                <c:formatCode>General</c:formatCode>
                <c:ptCount val="2"/>
                <c:pt idx="0">
                  <c:v>45</c:v>
                </c:pt>
                <c:pt idx="1">
                  <c:v>55</c:v>
                </c:pt>
              </c:numCache>
            </c:numRef>
          </c:val>
        </c:ser>
        <c:axId val="30446336"/>
        <c:axId val="30447872"/>
      </c:barChart>
      <c:catAx>
        <c:axId val="30446336"/>
        <c:scaling>
          <c:orientation val="minMax"/>
        </c:scaling>
        <c:axPos val="b"/>
        <c:tickLblPos val="nextTo"/>
        <c:crossAx val="30447872"/>
        <c:crosses val="autoZero"/>
        <c:auto val="1"/>
        <c:lblAlgn val="ctr"/>
        <c:lblOffset val="100"/>
      </c:catAx>
      <c:valAx>
        <c:axId val="30447872"/>
        <c:scaling>
          <c:orientation val="minMax"/>
          <c:max val="100"/>
        </c:scaling>
        <c:axPos val="l"/>
        <c:majorGridlines/>
        <c:numFmt formatCode="General" sourceLinked="1"/>
        <c:tickLblPos val="nextTo"/>
        <c:crossAx val="30446336"/>
        <c:crosses val="autoZero"/>
        <c:crossBetween val="between"/>
      </c:valAx>
    </c:plotArea>
    <c:legend>
      <c:legendPos val="r"/>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prstClr val="black"/>
              </a:solidFill>
            </a:ln>
          </c:spPr>
          <c:cat>
            <c:strRef>
              <c:f>Sheet1!$A$1:$B$1</c:f>
              <c:strCache>
                <c:ptCount val="2"/>
                <c:pt idx="0">
                  <c:v>Yes</c:v>
                </c:pt>
                <c:pt idx="1">
                  <c:v>No</c:v>
                </c:pt>
              </c:strCache>
            </c:strRef>
          </c:cat>
          <c:val>
            <c:numRef>
              <c:f>Sheet1!$A$2:$B$2</c:f>
              <c:numCache>
                <c:formatCode>General</c:formatCode>
                <c:ptCount val="2"/>
                <c:pt idx="0">
                  <c:v>82</c:v>
                </c:pt>
                <c:pt idx="1">
                  <c:v>18</c:v>
                </c:pt>
              </c:numCache>
            </c:numRef>
          </c:val>
        </c:ser>
        <c:axId val="39752832"/>
        <c:axId val="39754368"/>
      </c:barChart>
      <c:catAx>
        <c:axId val="39752832"/>
        <c:scaling>
          <c:orientation val="minMax"/>
        </c:scaling>
        <c:axPos val="b"/>
        <c:tickLblPos val="nextTo"/>
        <c:crossAx val="39754368"/>
        <c:crosses val="autoZero"/>
        <c:auto val="1"/>
        <c:lblAlgn val="ctr"/>
        <c:lblOffset val="100"/>
      </c:catAx>
      <c:valAx>
        <c:axId val="39754368"/>
        <c:scaling>
          <c:orientation val="minMax"/>
          <c:max val="100"/>
        </c:scaling>
        <c:axPos val="l"/>
        <c:majorGridlines/>
        <c:numFmt formatCode="General" sourceLinked="1"/>
        <c:tickLblPos val="nextTo"/>
        <c:crossAx val="39752832"/>
        <c:crosses val="autoZero"/>
        <c:crossBetween val="between"/>
      </c:valAx>
    </c:plotArea>
    <c:legend>
      <c:legendPos val="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tx2"/>
              </a:solidFill>
            </a:ln>
          </c:spPr>
          <c:cat>
            <c:strRef>
              <c:f>Sheet1!$A$1:$B$1</c:f>
              <c:strCache>
                <c:ptCount val="2"/>
                <c:pt idx="0">
                  <c:v>Yes</c:v>
                </c:pt>
                <c:pt idx="1">
                  <c:v>No</c:v>
                </c:pt>
              </c:strCache>
            </c:strRef>
          </c:cat>
          <c:val>
            <c:numRef>
              <c:f>Sheet1!$A$2:$B$2</c:f>
              <c:numCache>
                <c:formatCode>General</c:formatCode>
                <c:ptCount val="2"/>
                <c:pt idx="0">
                  <c:v>71</c:v>
                </c:pt>
                <c:pt idx="1">
                  <c:v>29</c:v>
                </c:pt>
              </c:numCache>
            </c:numRef>
          </c:val>
        </c:ser>
        <c:axId val="30494720"/>
        <c:axId val="30496256"/>
      </c:barChart>
      <c:catAx>
        <c:axId val="30494720"/>
        <c:scaling>
          <c:orientation val="minMax"/>
        </c:scaling>
        <c:axPos val="b"/>
        <c:tickLblPos val="nextTo"/>
        <c:crossAx val="30496256"/>
        <c:crosses val="autoZero"/>
        <c:auto val="1"/>
        <c:lblAlgn val="ctr"/>
        <c:lblOffset val="100"/>
      </c:catAx>
      <c:valAx>
        <c:axId val="30496256"/>
        <c:scaling>
          <c:orientation val="minMax"/>
          <c:max val="100"/>
        </c:scaling>
        <c:axPos val="l"/>
        <c:majorGridlines/>
        <c:numFmt formatCode="General" sourceLinked="1"/>
        <c:tickLblPos val="nextTo"/>
        <c:crossAx val="30494720"/>
        <c:crosses val="autoZero"/>
        <c:crossBetween val="between"/>
      </c:valAx>
    </c:plotArea>
    <c:legend>
      <c:legendPos val="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1F497D"/>
              </a:solidFill>
            </a:ln>
          </c:spPr>
          <c:cat>
            <c:strRef>
              <c:f>Sheet1!$A$1:$B$1</c:f>
              <c:strCache>
                <c:ptCount val="2"/>
                <c:pt idx="0">
                  <c:v>Yes</c:v>
                </c:pt>
                <c:pt idx="1">
                  <c:v>No</c:v>
                </c:pt>
              </c:strCache>
            </c:strRef>
          </c:cat>
          <c:val>
            <c:numRef>
              <c:f>Sheet1!$A$2:$B$2</c:f>
              <c:numCache>
                <c:formatCode>General</c:formatCode>
                <c:ptCount val="2"/>
                <c:pt idx="0">
                  <c:v>64</c:v>
                </c:pt>
                <c:pt idx="1">
                  <c:v>36</c:v>
                </c:pt>
              </c:numCache>
            </c:numRef>
          </c:val>
        </c:ser>
        <c:axId val="30528640"/>
        <c:axId val="30530176"/>
      </c:barChart>
      <c:catAx>
        <c:axId val="30528640"/>
        <c:scaling>
          <c:orientation val="minMax"/>
        </c:scaling>
        <c:axPos val="b"/>
        <c:tickLblPos val="nextTo"/>
        <c:crossAx val="30530176"/>
        <c:crosses val="autoZero"/>
        <c:auto val="1"/>
        <c:lblAlgn val="ctr"/>
        <c:lblOffset val="100"/>
      </c:catAx>
      <c:valAx>
        <c:axId val="30530176"/>
        <c:scaling>
          <c:orientation val="minMax"/>
          <c:max val="100"/>
        </c:scaling>
        <c:axPos val="l"/>
        <c:majorGridlines/>
        <c:numFmt formatCode="General" sourceLinked="1"/>
        <c:tickLblPos val="nextTo"/>
        <c:crossAx val="30528640"/>
        <c:crosses val="autoZero"/>
        <c:crossBetween val="between"/>
      </c:valAx>
    </c:plotArea>
    <c:legend>
      <c:legendPos val="r"/>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Females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2"/>
              </a:solidFill>
            </a:ln>
          </c:spPr>
          <c:cat>
            <c:strRef>
              <c:f>Sheet1!$A$1:$B$1</c:f>
              <c:strCache>
                <c:ptCount val="2"/>
                <c:pt idx="0">
                  <c:v>Yes</c:v>
                </c:pt>
                <c:pt idx="1">
                  <c:v>No</c:v>
                </c:pt>
              </c:strCache>
            </c:strRef>
          </c:cat>
          <c:val>
            <c:numRef>
              <c:f>Sheet1!$A$2:$B$2</c:f>
              <c:numCache>
                <c:formatCode>General</c:formatCode>
                <c:ptCount val="2"/>
                <c:pt idx="0">
                  <c:v>83</c:v>
                </c:pt>
                <c:pt idx="1">
                  <c:v>17</c:v>
                </c:pt>
              </c:numCache>
            </c:numRef>
          </c:val>
        </c:ser>
        <c:axId val="30485888"/>
        <c:axId val="30786688"/>
      </c:barChart>
      <c:catAx>
        <c:axId val="30485888"/>
        <c:scaling>
          <c:orientation val="minMax"/>
        </c:scaling>
        <c:axPos val="b"/>
        <c:tickLblPos val="nextTo"/>
        <c:crossAx val="30786688"/>
        <c:crosses val="autoZero"/>
        <c:auto val="1"/>
        <c:lblAlgn val="ctr"/>
        <c:lblOffset val="100"/>
      </c:catAx>
      <c:valAx>
        <c:axId val="30786688"/>
        <c:scaling>
          <c:orientation val="minMax"/>
          <c:max val="100"/>
        </c:scaling>
        <c:axPos val="l"/>
        <c:majorGridlines/>
        <c:numFmt formatCode="General" sourceLinked="1"/>
        <c:tickLblPos val="nextTo"/>
        <c:crossAx val="30485888"/>
        <c:crosses val="autoZero"/>
        <c:crossBetween val="between"/>
      </c:valAx>
    </c:plotArea>
    <c:legend>
      <c:legendPos val="r"/>
    </c:legend>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rgbClr val="C0504D"/>
              </a:solidFill>
            </a:ln>
          </c:spPr>
          <c:cat>
            <c:strRef>
              <c:f>Sheet1!$A$1:$B$1</c:f>
              <c:strCache>
                <c:ptCount val="2"/>
                <c:pt idx="0">
                  <c:v>Yes</c:v>
                </c:pt>
                <c:pt idx="1">
                  <c:v>No</c:v>
                </c:pt>
              </c:strCache>
            </c:strRef>
          </c:cat>
          <c:val>
            <c:numRef>
              <c:f>Sheet1!$A$2:$B$2</c:f>
              <c:numCache>
                <c:formatCode>General</c:formatCode>
                <c:ptCount val="2"/>
                <c:pt idx="0">
                  <c:v>66</c:v>
                </c:pt>
                <c:pt idx="1">
                  <c:v>34</c:v>
                </c:pt>
              </c:numCache>
            </c:numRef>
          </c:val>
        </c:ser>
        <c:axId val="30905088"/>
        <c:axId val="30906624"/>
      </c:barChart>
      <c:catAx>
        <c:axId val="30905088"/>
        <c:scaling>
          <c:orientation val="minMax"/>
        </c:scaling>
        <c:axPos val="b"/>
        <c:tickLblPos val="nextTo"/>
        <c:crossAx val="30906624"/>
        <c:crosses val="autoZero"/>
        <c:auto val="1"/>
        <c:lblAlgn val="ctr"/>
        <c:lblOffset val="100"/>
      </c:catAx>
      <c:valAx>
        <c:axId val="30906624"/>
        <c:scaling>
          <c:orientation val="minMax"/>
          <c:max val="100"/>
        </c:scaling>
        <c:axPos val="l"/>
        <c:majorGridlines/>
        <c:numFmt formatCode="General" sourceLinked="1"/>
        <c:tickLblPos val="nextTo"/>
        <c:crossAx val="30905088"/>
        <c:crosses val="autoZero"/>
        <c:crossBetween val="between"/>
      </c:valAx>
    </c:plotArea>
    <c:legend>
      <c:legendPos val="r"/>
    </c:legend>
    <c:plotVisOnly val="1"/>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Males</a:t>
            </a:r>
          </a:p>
        </c:rich>
      </c:tx>
    </c:title>
    <c:plotArea>
      <c:layout/>
      <c:barChart>
        <c:barDir val="col"/>
        <c:grouping val="clustered"/>
        <c:ser>
          <c:idx val="0"/>
          <c:order val="0"/>
          <c:spPr>
            <a:blipFill>
              <a:blip xmlns:r="http://schemas.openxmlformats.org/officeDocument/2006/relationships" r:embed="rId1"/>
              <a:stretch>
                <a:fillRect/>
              </a:stretch>
            </a:blipFill>
            <a:ln>
              <a:solidFill>
                <a:schemeClr val="accent6"/>
              </a:solidFill>
            </a:ln>
          </c:spPr>
          <c:cat>
            <c:strRef>
              <c:f>Sheet1!$A$1:$B$1</c:f>
              <c:strCache>
                <c:ptCount val="2"/>
                <c:pt idx="0">
                  <c:v>Yes</c:v>
                </c:pt>
                <c:pt idx="1">
                  <c:v>No</c:v>
                </c:pt>
              </c:strCache>
            </c:strRef>
          </c:cat>
          <c:val>
            <c:numRef>
              <c:f>Sheet1!$A$2:$B$2</c:f>
              <c:numCache>
                <c:formatCode>General</c:formatCode>
                <c:ptCount val="2"/>
                <c:pt idx="0">
                  <c:v>55</c:v>
                </c:pt>
                <c:pt idx="1">
                  <c:v>45</c:v>
                </c:pt>
              </c:numCache>
            </c:numRef>
          </c:val>
        </c:ser>
        <c:axId val="31352320"/>
        <c:axId val="31353856"/>
      </c:barChart>
      <c:catAx>
        <c:axId val="31352320"/>
        <c:scaling>
          <c:orientation val="minMax"/>
        </c:scaling>
        <c:axPos val="b"/>
        <c:tickLblPos val="nextTo"/>
        <c:crossAx val="31353856"/>
        <c:crosses val="autoZero"/>
        <c:auto val="1"/>
        <c:lblAlgn val="ctr"/>
        <c:lblOffset val="100"/>
      </c:catAx>
      <c:valAx>
        <c:axId val="31353856"/>
        <c:scaling>
          <c:orientation val="minMax"/>
          <c:max val="100"/>
        </c:scaling>
        <c:axPos val="l"/>
        <c:majorGridlines/>
        <c:numFmt formatCode="General" sourceLinked="1"/>
        <c:tickLblPos val="nextTo"/>
        <c:crossAx val="31352320"/>
        <c:crosses val="autoZero"/>
        <c:crossBetween val="between"/>
      </c:valAx>
    </c:plotArea>
    <c:legend>
      <c:legendPos val="r"/>
    </c:legend>
    <c:plotVisOnly val="1"/>
  </c:chart>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DC14E8D0-D14D-4FE0-9F81-BAB433C0E45D}" type="datetimeFigureOut">
              <a:rPr lang="en-US"/>
              <a:pPr>
                <a:defRPr/>
              </a:pPr>
              <a:t>2/16/2010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D59DF2E3-DEFA-4FCF-B17E-353BF6F7EC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32DF0AA-CDFC-4E91-BDDE-42978FC16A23}" type="datetimeFigureOut">
              <a:rPr lang="en-US"/>
              <a:pPr>
                <a:defRPr/>
              </a:pPr>
              <a:t>2/16/2010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C0107E3-EEFC-4EC5-8D63-717B17CB7E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7A328C7-5DBA-4646-BE32-60DD8ABB31E0}" type="datetimeFigureOut">
              <a:rPr lang="en-US"/>
              <a:pPr>
                <a:defRPr/>
              </a:pPr>
              <a:t>2/16/2010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10C0693-B2AF-47AE-83E0-ABF7A2550D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A5C34CF5-B0C5-4BFF-84A2-D68B013F06D4}" type="datetimeFigureOut">
              <a:rPr lang="en-US"/>
              <a:pPr>
                <a:defRPr/>
              </a:pPr>
              <a:t>2/16/2010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50A8E6B-6F10-4FFE-B9D9-BDCAB06D0C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CF25C0D-4BD2-48C6-BC70-82587BD66B31}" type="datetimeFigureOut">
              <a:rPr lang="en-US"/>
              <a:pPr>
                <a:defRPr/>
              </a:pPr>
              <a:t>2/16/2010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349DD4F-74AF-40F6-A944-7C2D82AB0F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89297C8A-FCB5-4C39-ADAB-18D42A0B8113}" type="datetimeFigureOut">
              <a:rPr lang="en-US"/>
              <a:pPr>
                <a:defRPr/>
              </a:pPr>
              <a:t>2/16/2010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7BF71A8-0DE1-41EC-A1D3-92EBD10037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EEC83AA6-45DE-4FC2-8FA6-2A64B90BC7E4}" type="datetimeFigureOut">
              <a:rPr lang="en-US"/>
              <a:pPr>
                <a:defRPr/>
              </a:pPr>
              <a:t>2/16/2010</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6F77D95B-8FFA-44CD-8023-C08DEF25F2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2468B5B4-21C0-4595-AF0B-FE81113752D4}" type="datetimeFigureOut">
              <a:rPr lang="en-US"/>
              <a:pPr>
                <a:defRPr/>
              </a:pPr>
              <a:t>2/16/2010</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8EC8E93-9B5A-471B-80F9-D15389E862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4A96995A-CE84-4D2B-944B-3EA70677781D}" type="datetimeFigureOut">
              <a:rPr lang="en-US"/>
              <a:pPr>
                <a:defRPr/>
              </a:pPr>
              <a:t>2/16/2010</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97F8DF13-86E1-4954-B1EE-36A282FB2D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72F7FF1C-CFDB-40E8-A67E-E80B285DCDE0}" type="datetimeFigureOut">
              <a:rPr lang="en-US"/>
              <a:pPr>
                <a:defRPr/>
              </a:pPr>
              <a:t>2/16/2010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1F7AD7C-1483-4544-8CAF-F4265BA6F4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172EB60D-9E2B-47F1-827B-68D498937D73}" type="datetimeFigureOut">
              <a:rPr lang="en-US"/>
              <a:pPr>
                <a:defRPr/>
              </a:pPr>
              <a:t>2/16/2010</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0D3C7EE-109A-4C00-BB0B-60EAF54FF7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735A4F9B-564D-45B4-8CDD-9DE439924EA8}" type="datetimeFigureOut">
              <a:rPr lang="en-US"/>
              <a:pPr>
                <a:defRPr/>
              </a:pPr>
              <a:t>2/16/2010</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DFB310AC-7D06-4F75-AB82-5E66F31530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74" r:id="rId7"/>
    <p:sldLayoutId id="2147483669" r:id="rId8"/>
    <p:sldLayoutId id="2147483675" r:id="rId9"/>
    <p:sldLayoutId id="2147483670" r:id="rId10"/>
    <p:sldLayoutId id="2147483671"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fontAlgn="auto">
              <a:spcAft>
                <a:spcPts val="0"/>
              </a:spcAft>
              <a:defRPr/>
            </a:pPr>
            <a:r>
              <a:rPr lang="en-US" dirty="0" smtClean="0"/>
              <a:t>UNCW Goes On A Gender Bender</a:t>
            </a:r>
            <a:endParaRPr lang="en-US" dirty="0"/>
          </a:p>
        </p:txBody>
      </p:sp>
      <p:sp>
        <p:nvSpPr>
          <p:cNvPr id="3" name="Subtitle 2"/>
          <p:cNvSpPr>
            <a:spLocks noGrp="1"/>
          </p:cNvSpPr>
          <p:nvPr>
            <p:ph type="subTitle" idx="1"/>
          </p:nvPr>
        </p:nvSpPr>
        <p:spPr>
          <a:xfrm>
            <a:off x="722313" y="3684588"/>
            <a:ext cx="7772400" cy="914400"/>
          </a:xfrm>
        </p:spPr>
        <p:txBody>
          <a:bodyPr>
            <a:normAutofit/>
          </a:bodyPr>
          <a:lstStyle/>
          <a:p>
            <a:pPr fontAlgn="auto">
              <a:spcAft>
                <a:spcPts val="0"/>
              </a:spcAft>
              <a:buFont typeface="Wingdings 2"/>
              <a:buNone/>
              <a:defRPr/>
            </a:pPr>
            <a:r>
              <a:rPr lang="en-US" dirty="0" smtClean="0"/>
              <a:t>Presented by Amnesty International</a:t>
            </a:r>
            <a:endParaRPr lang="en-US" dirty="0"/>
          </a:p>
        </p:txBody>
      </p:sp>
      <p:pic>
        <p:nvPicPr>
          <p:cNvPr id="13315" name="Picture 3" descr="gender.jpg"/>
          <p:cNvPicPr>
            <a:picLocks noChangeAspect="1"/>
          </p:cNvPicPr>
          <p:nvPr/>
        </p:nvPicPr>
        <p:blipFill>
          <a:blip r:embed="rId2"/>
          <a:srcRect/>
          <a:stretch>
            <a:fillRect/>
          </a:stretch>
        </p:blipFill>
        <p:spPr bwMode="auto">
          <a:xfrm>
            <a:off x="685800" y="381000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22530" name="Text Placeholder 2"/>
          <p:cNvSpPr>
            <a:spLocks noGrp="1"/>
          </p:cNvSpPr>
          <p:nvPr>
            <p:ph type="body" idx="1"/>
          </p:nvPr>
        </p:nvSpPr>
        <p:spPr>
          <a:xfrm>
            <a:off x="608013" y="579438"/>
            <a:ext cx="4573587" cy="792162"/>
          </a:xfrm>
        </p:spPr>
        <p:txBody>
          <a:bodyPr/>
          <a:lstStyle/>
          <a:p>
            <a:r>
              <a:rPr lang="en-US" smtClean="0"/>
              <a:t>Can You Change A Tire?</a:t>
            </a:r>
          </a:p>
        </p:txBody>
      </p:sp>
      <p:sp>
        <p:nvSpPr>
          <p:cNvPr id="22531"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Text Placeholder 2"/>
          <p:cNvSpPr>
            <a:spLocks noGrp="1"/>
          </p:cNvSpPr>
          <p:nvPr>
            <p:ph type="body" idx="1"/>
          </p:nvPr>
        </p:nvSpPr>
        <p:spPr>
          <a:xfrm>
            <a:off x="608013" y="579438"/>
            <a:ext cx="5411787" cy="792162"/>
          </a:xfrm>
        </p:spPr>
        <p:txBody>
          <a:bodyPr>
            <a:normAutofit fontScale="92500"/>
          </a:bodyPr>
          <a:lstStyle/>
          <a:p>
            <a:pPr fontAlgn="auto">
              <a:spcAft>
                <a:spcPts val="0"/>
              </a:spcAft>
              <a:buFont typeface="Wingdings 2"/>
              <a:buNone/>
              <a:defRPr/>
            </a:pPr>
            <a:r>
              <a:rPr lang="en-US" dirty="0" smtClean="0"/>
              <a:t>Do You Enjoy Watching Sports?</a:t>
            </a:r>
            <a:endParaRPr lang="en-US" dirty="0"/>
          </a:p>
        </p:txBody>
      </p:sp>
      <p:sp>
        <p:nvSpPr>
          <p:cNvPr id="23555"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983163"/>
            <a:ext cx="7010400" cy="503237"/>
          </a:xfrm>
        </p:spPr>
        <p:txBody>
          <a:bodyPr wrap="square" lIns="91440" tIns="45720" rIns="91440" bIns="45720" numCol="1" anchorCtr="0" compatLnSpc="1">
            <a:prstTxWarp prst="textNoShape">
              <a:avLst/>
            </a:prstTxWarp>
          </a:bodyPr>
          <a:lstStyle/>
          <a:p>
            <a:r>
              <a:rPr lang="en-US" sz="3200" smtClean="0">
                <a:solidFill>
                  <a:schemeClr val="tx1"/>
                </a:solidFill>
                <a:effectLst>
                  <a:outerShdw blurRad="38100" dist="38100" dir="2700000" algn="tl">
                    <a:srgbClr val="FFFFFF"/>
                  </a:outerShdw>
                </a:effectLst>
              </a:rPr>
              <a:t>“Guys don’t bake”</a:t>
            </a:r>
            <a:endParaRPr lang="en-US" smtClean="0">
              <a:effectLst>
                <a:outerShdw blurRad="38100" dist="38100" dir="2700000" algn="tl">
                  <a:srgbClr val="000000"/>
                </a:outerShdw>
              </a:effectLst>
            </a:endParaRPr>
          </a:p>
        </p:txBody>
      </p:sp>
      <p:pic>
        <p:nvPicPr>
          <p:cNvPr id="24578" name="Content Placeholder 3" descr="hardees.gif"/>
          <p:cNvPicPr>
            <a:picLocks noGrp="1" noChangeAspect="1"/>
          </p:cNvPicPr>
          <p:nvPr>
            <p:ph idx="1"/>
          </p:nvPr>
        </p:nvPicPr>
        <p:blipFill>
          <a:blip r:embed="rId2"/>
          <a:srcRect/>
          <a:stretch>
            <a:fillRect/>
          </a:stretch>
        </p:blipFill>
        <p:spPr>
          <a:xfrm>
            <a:off x="846138" y="752475"/>
            <a:ext cx="7496175" cy="37433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25602" name="Text Placeholder 2"/>
          <p:cNvSpPr>
            <a:spLocks noGrp="1"/>
          </p:cNvSpPr>
          <p:nvPr>
            <p:ph type="body" idx="1"/>
          </p:nvPr>
        </p:nvSpPr>
        <p:spPr>
          <a:xfrm>
            <a:off x="608013" y="579438"/>
            <a:ext cx="5564187" cy="792162"/>
          </a:xfrm>
        </p:spPr>
        <p:txBody>
          <a:bodyPr/>
          <a:lstStyle/>
          <a:p>
            <a:r>
              <a:rPr lang="en-US" smtClean="0"/>
              <a:t>Do You Like To Cook/Bake?</a:t>
            </a:r>
          </a:p>
        </p:txBody>
      </p:sp>
      <p:sp>
        <p:nvSpPr>
          <p:cNvPr id="25603"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None/>
              <a:defRPr/>
            </a:pPr>
            <a:endParaRPr lang="en-US" dirty="0" smtClean="0"/>
          </a:p>
          <a:p>
            <a:pPr marL="265176" indent="-265176" fontAlgn="auto">
              <a:spcAft>
                <a:spcPts val="0"/>
              </a:spcAft>
              <a:buFont typeface="Wingdings 2"/>
              <a:buNone/>
              <a:defRPr/>
            </a:pPr>
            <a:r>
              <a:rPr lang="en-US" sz="3600" b="1" dirty="0" smtClean="0">
                <a:solidFill>
                  <a:schemeClr val="accent1">
                    <a:lumMod val="75000"/>
                  </a:schemeClr>
                </a:solidFill>
              </a:rPr>
              <a:t>Did you know?</a:t>
            </a:r>
          </a:p>
          <a:p>
            <a:pPr marL="265176" indent="-265176" fontAlgn="auto">
              <a:lnSpc>
                <a:spcPct val="200000"/>
              </a:lnSpc>
              <a:spcAft>
                <a:spcPts val="0"/>
              </a:spcAft>
              <a:buFont typeface="Wingdings 2"/>
              <a:buNone/>
              <a:defRPr/>
            </a:pPr>
            <a:r>
              <a:rPr lang="en-US" dirty="0" smtClean="0"/>
              <a:t>A Saudi Arabian woman can get a divorce if her husband doesn’t give her coffee</a:t>
            </a:r>
            <a:endParaRPr lang="en-US" dirty="0"/>
          </a:p>
        </p:txBody>
      </p:sp>
      <p:pic>
        <p:nvPicPr>
          <p:cNvPr id="26627" name="Picture 3" descr="coffee.png"/>
          <p:cNvPicPr>
            <a:picLocks noChangeAspect="1"/>
          </p:cNvPicPr>
          <p:nvPr/>
        </p:nvPicPr>
        <p:blipFill>
          <a:blip r:embed="rId2"/>
          <a:srcRect/>
          <a:stretch>
            <a:fillRect/>
          </a:stretch>
        </p:blipFill>
        <p:spPr bwMode="auto">
          <a:xfrm>
            <a:off x="3581400" y="3581400"/>
            <a:ext cx="175260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27650" name="Text Placeholder 2"/>
          <p:cNvSpPr>
            <a:spLocks noGrp="1"/>
          </p:cNvSpPr>
          <p:nvPr>
            <p:ph type="body" idx="1"/>
          </p:nvPr>
        </p:nvSpPr>
        <p:spPr>
          <a:xfrm>
            <a:off x="608013" y="579438"/>
            <a:ext cx="5335587" cy="792162"/>
          </a:xfrm>
        </p:spPr>
        <p:txBody>
          <a:bodyPr/>
          <a:lstStyle/>
          <a:p>
            <a:r>
              <a:rPr lang="en-US" smtClean="0"/>
              <a:t>Do You Work Out Frequently?</a:t>
            </a:r>
          </a:p>
        </p:txBody>
      </p:sp>
      <p:sp>
        <p:nvSpPr>
          <p:cNvPr id="27651"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Text Placeholder 2"/>
          <p:cNvSpPr>
            <a:spLocks noGrp="1"/>
          </p:cNvSpPr>
          <p:nvPr>
            <p:ph type="body" idx="1"/>
          </p:nvPr>
        </p:nvSpPr>
        <p:spPr>
          <a:xfrm>
            <a:off x="608013" y="579438"/>
            <a:ext cx="7850187" cy="792162"/>
          </a:xfrm>
        </p:spPr>
        <p:txBody>
          <a:bodyPr>
            <a:normAutofit fontScale="92500"/>
          </a:bodyPr>
          <a:lstStyle/>
          <a:p>
            <a:pPr fontAlgn="auto">
              <a:spcAft>
                <a:spcPts val="0"/>
              </a:spcAft>
              <a:buFont typeface="Wingdings 2"/>
              <a:buNone/>
              <a:defRPr/>
            </a:pPr>
            <a:r>
              <a:rPr lang="en-US" dirty="0" smtClean="0"/>
              <a:t>Is Your Major in the Science/Business Field?</a:t>
            </a:r>
            <a:endParaRPr lang="en-US" dirty="0"/>
          </a:p>
        </p:txBody>
      </p:sp>
      <p:sp>
        <p:nvSpPr>
          <p:cNvPr id="28675"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None/>
              <a:defRPr/>
            </a:pPr>
            <a:r>
              <a:rPr lang="en-US" sz="3200" b="1" dirty="0" smtClean="0">
                <a:solidFill>
                  <a:schemeClr val="accent1">
                    <a:lumMod val="75000"/>
                  </a:schemeClr>
                </a:solidFill>
              </a:rPr>
              <a:t>Did you know?</a:t>
            </a:r>
          </a:p>
          <a:p>
            <a:pPr marL="265176" indent="-265176" fontAlgn="auto">
              <a:spcAft>
                <a:spcPts val="0"/>
              </a:spcAft>
              <a:buFont typeface="Wingdings 2"/>
              <a:buChar char=""/>
              <a:defRPr/>
            </a:pPr>
            <a:r>
              <a:rPr lang="en-US" sz="3200" dirty="0" smtClean="0"/>
              <a:t> Women's representation in computer and information sciences workforce is around 30% globally </a:t>
            </a:r>
          </a:p>
          <a:p>
            <a:pPr marL="265176" indent="-265176" fontAlgn="auto">
              <a:spcAft>
                <a:spcPts val="0"/>
              </a:spcAft>
              <a:buFont typeface="Wingdings 2"/>
              <a:buChar char=""/>
              <a:defRPr/>
            </a:pPr>
            <a:r>
              <a:rPr lang="en-US" sz="3200" dirty="0" smtClean="0"/>
              <a:t>In Japan and Peru women are more active in starting a business than men </a:t>
            </a:r>
          </a:p>
          <a:p>
            <a:pPr marL="265176" indent="-265176" fontAlgn="auto">
              <a:lnSpc>
                <a:spcPct val="200000"/>
              </a:lnSpc>
              <a:spcAft>
                <a:spcPts val="0"/>
              </a:spcAft>
              <a:buFont typeface="Wingdings 2"/>
              <a:buChar char=""/>
              <a:defRPr/>
            </a:pPr>
            <a:endParaRPr lang="en-US" sz="3200" dirty="0" smtClean="0"/>
          </a:p>
          <a:p>
            <a:pPr marL="265176" indent="-265176" fontAlgn="auto">
              <a:lnSpc>
                <a:spcPct val="200000"/>
              </a:lnSpc>
              <a:spcAft>
                <a:spcPts val="0"/>
              </a:spcAft>
              <a:buFont typeface="Wingdings 2"/>
              <a:buNone/>
              <a:defRPr/>
            </a:pPr>
            <a:endParaRPr lang="en-US"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0722" name="Text Placeholder 2"/>
          <p:cNvSpPr>
            <a:spLocks noGrp="1"/>
          </p:cNvSpPr>
          <p:nvPr>
            <p:ph type="body" idx="1"/>
          </p:nvPr>
        </p:nvSpPr>
        <p:spPr>
          <a:xfrm>
            <a:off x="608013" y="579438"/>
            <a:ext cx="6935787" cy="792162"/>
          </a:xfrm>
        </p:spPr>
        <p:txBody>
          <a:bodyPr/>
          <a:lstStyle/>
          <a:p>
            <a:r>
              <a:rPr lang="en-US" smtClean="0"/>
              <a:t>Is your Best Friend Male or Female?</a:t>
            </a:r>
          </a:p>
        </p:txBody>
      </p:sp>
      <p:sp>
        <p:nvSpPr>
          <p:cNvPr id="30723"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fontAlgn="auto">
              <a:spcAft>
                <a:spcPts val="0"/>
              </a:spcAft>
              <a:defRPr/>
            </a:pPr>
            <a:r>
              <a:rPr lang="en-US" dirty="0" smtClean="0">
                <a:solidFill>
                  <a:schemeClr val="accent1">
                    <a:tint val="88000"/>
                    <a:satMod val="150000"/>
                  </a:schemeClr>
                </a:solidFill>
              </a:rPr>
              <a:t>-Linda </a:t>
            </a:r>
            <a:r>
              <a:rPr lang="en-US" dirty="0" err="1" smtClean="0">
                <a:solidFill>
                  <a:schemeClr val="accent1">
                    <a:tint val="88000"/>
                    <a:satMod val="150000"/>
                  </a:schemeClr>
                </a:solidFill>
              </a:rPr>
              <a:t>Sapadin</a:t>
            </a:r>
            <a:r>
              <a:rPr lang="en-US" dirty="0" smtClean="0">
                <a:solidFill>
                  <a:schemeClr val="accent1">
                    <a:tint val="88000"/>
                    <a:satMod val="150000"/>
                  </a:schemeClr>
                </a:solidFill>
              </a:rPr>
              <a:t>, a psychologist in Valley Stream, New York</a:t>
            </a:r>
            <a:endParaRPr lang="en-US" dirty="0">
              <a:solidFill>
                <a:schemeClr val="accent1">
                  <a:tint val="88000"/>
                  <a:satMod val="150000"/>
                </a:schemeClr>
              </a:solidFill>
            </a:endParaRPr>
          </a:p>
        </p:txBody>
      </p:sp>
      <p:sp>
        <p:nvSpPr>
          <p:cNvPr id="31746" name="Content Placeholder 2"/>
          <p:cNvSpPr>
            <a:spLocks noGrp="1"/>
          </p:cNvSpPr>
          <p:nvPr>
            <p:ph idx="1"/>
          </p:nvPr>
        </p:nvSpPr>
        <p:spPr>
          <a:xfrm>
            <a:off x="503238" y="530225"/>
            <a:ext cx="8183562" cy="4187825"/>
          </a:xfrm>
        </p:spPr>
        <p:txBody>
          <a:bodyPr/>
          <a:lstStyle/>
          <a:p>
            <a:pPr>
              <a:lnSpc>
                <a:spcPct val="150000"/>
              </a:lnSpc>
              <a:buFont typeface="Wingdings 2" pitchFamily="18" charset="2"/>
              <a:buNone/>
            </a:pPr>
            <a:r>
              <a:rPr lang="en-US" smtClean="0"/>
              <a:t> "The belief that men and women can't be friends comes from another era in which women were at home and men were in the workplace, and the only way they could get together was for romance"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0"/>
            <a:ext cx="8183562" cy="70167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14338" name="Content Placeholder 2"/>
          <p:cNvSpPr>
            <a:spLocks noGrp="1"/>
          </p:cNvSpPr>
          <p:nvPr>
            <p:ph idx="1"/>
          </p:nvPr>
        </p:nvSpPr>
        <p:spPr>
          <a:xfrm>
            <a:off x="503238" y="530225"/>
            <a:ext cx="8183562" cy="4187825"/>
          </a:xfrm>
        </p:spPr>
        <p:txBody>
          <a:bodyPr/>
          <a:lstStyle/>
          <a:p>
            <a:pPr>
              <a:buFont typeface="Wingdings 2" pitchFamily="18" charset="2"/>
              <a:buNone/>
            </a:pPr>
            <a:r>
              <a:rPr lang="en-US" smtClean="0"/>
              <a:t>  A </a:t>
            </a:r>
            <a:r>
              <a:rPr lang="en-US" b="1" smtClean="0"/>
              <a:t>gender role</a:t>
            </a:r>
            <a:r>
              <a:rPr lang="en-US" smtClean="0"/>
              <a:t> is a theoretical construct in the social sciences and humanities that refers to a set of social and behavioral norms that, within a specific culture, are widely considered to be socially appropriate for individuals of a specific gender.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fontAlgn="auto">
              <a:spcAft>
                <a:spcPts val="0"/>
              </a:spcAft>
              <a:defRPr/>
            </a:pPr>
            <a:r>
              <a:rPr lang="en-US" dirty="0" smtClean="0">
                <a:solidFill>
                  <a:schemeClr val="accent1">
                    <a:tint val="88000"/>
                    <a:satMod val="150000"/>
                  </a:schemeClr>
                </a:solidFill>
              </a:rPr>
              <a:t>-Don O'Meara, Ph.D., at the University of Cincinnati-Raymond Walters College</a:t>
            </a:r>
            <a:endParaRPr lang="en-US" dirty="0">
              <a:solidFill>
                <a:schemeClr val="accent1">
                  <a:tint val="88000"/>
                  <a:satMod val="150000"/>
                </a:schemeClr>
              </a:solidFill>
            </a:endParaRPr>
          </a:p>
        </p:txBody>
      </p:sp>
      <p:sp>
        <p:nvSpPr>
          <p:cNvPr id="32770" name="Content Placeholder 2"/>
          <p:cNvSpPr>
            <a:spLocks noGrp="1"/>
          </p:cNvSpPr>
          <p:nvPr>
            <p:ph idx="1"/>
          </p:nvPr>
        </p:nvSpPr>
        <p:spPr>
          <a:xfrm>
            <a:off x="503238" y="530225"/>
            <a:ext cx="8183562" cy="4187825"/>
          </a:xfrm>
        </p:spPr>
        <p:txBody>
          <a:bodyPr/>
          <a:lstStyle/>
          <a:p>
            <a:pPr>
              <a:lnSpc>
                <a:spcPct val="150000"/>
              </a:lnSpc>
              <a:buFont typeface="Wingdings 2" pitchFamily="18" charset="2"/>
              <a:buNone/>
            </a:pPr>
            <a:r>
              <a:rPr lang="en-US" smtClean="0"/>
              <a:t> "People don't know what feelings are appropriate toward the opposite sex, unless they're what our culture defines as appropriate"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Text Placeholder 2"/>
          <p:cNvSpPr>
            <a:spLocks noGrp="1"/>
          </p:cNvSpPr>
          <p:nvPr>
            <p:ph type="body" idx="1"/>
          </p:nvPr>
        </p:nvSpPr>
        <p:spPr>
          <a:xfrm>
            <a:off x="608013" y="579438"/>
            <a:ext cx="3930650" cy="792162"/>
          </a:xfrm>
        </p:spPr>
        <p:txBody>
          <a:bodyPr>
            <a:normAutofit fontScale="92500"/>
          </a:bodyPr>
          <a:lstStyle/>
          <a:p>
            <a:pPr fontAlgn="auto">
              <a:spcAft>
                <a:spcPts val="0"/>
              </a:spcAft>
              <a:buFont typeface="Wingdings 2"/>
              <a:buNone/>
              <a:defRPr/>
            </a:pPr>
            <a:r>
              <a:rPr lang="en-US" dirty="0" smtClean="0"/>
              <a:t>Do You Want Children?</a:t>
            </a:r>
            <a:endParaRPr lang="en-US" dirty="0"/>
          </a:p>
        </p:txBody>
      </p:sp>
      <p:sp>
        <p:nvSpPr>
          <p:cNvPr id="33795"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None/>
              <a:defRPr/>
            </a:pPr>
            <a:r>
              <a:rPr lang="en-US" sz="3200" b="1" dirty="0" smtClean="0">
                <a:solidFill>
                  <a:schemeClr val="accent1">
                    <a:lumMod val="75000"/>
                  </a:schemeClr>
                </a:solidFill>
              </a:rPr>
              <a:t>Did you know?</a:t>
            </a:r>
          </a:p>
          <a:p>
            <a:pPr marL="265176" indent="-265176" fontAlgn="auto">
              <a:lnSpc>
                <a:spcPct val="200000"/>
              </a:lnSpc>
              <a:spcAft>
                <a:spcPts val="0"/>
              </a:spcAft>
              <a:buFont typeface="Wingdings 2"/>
              <a:buNone/>
              <a:defRPr/>
            </a:pPr>
            <a:r>
              <a:rPr lang="en-US" sz="2400" dirty="0" smtClean="0"/>
              <a:t>  </a:t>
            </a:r>
            <a:r>
              <a:rPr lang="en-US" dirty="0" smtClean="0"/>
              <a:t>Approximately 84% of custodial parents are mothers, and 16% of custodial parents are fathers</a:t>
            </a:r>
          </a:p>
          <a:p>
            <a:pPr marL="265176" indent="-265176" fontAlgn="auto">
              <a:spcAft>
                <a:spcPts val="0"/>
              </a:spcAft>
              <a:buFont typeface="Wingdings 2"/>
              <a:buNone/>
              <a:defRPr/>
            </a:pP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Text Placeholder 2"/>
          <p:cNvSpPr>
            <a:spLocks noGrp="1"/>
          </p:cNvSpPr>
          <p:nvPr>
            <p:ph type="body" idx="1"/>
          </p:nvPr>
        </p:nvSpPr>
        <p:spPr>
          <a:xfrm>
            <a:off x="608013" y="579438"/>
            <a:ext cx="4268787" cy="792162"/>
          </a:xfrm>
        </p:spPr>
        <p:txBody>
          <a:bodyPr>
            <a:normAutofit fontScale="92500"/>
          </a:bodyPr>
          <a:lstStyle/>
          <a:p>
            <a:pPr fontAlgn="auto">
              <a:spcAft>
                <a:spcPts val="0"/>
              </a:spcAft>
              <a:buFont typeface="Wingdings 2"/>
              <a:buNone/>
              <a:defRPr/>
            </a:pPr>
            <a:r>
              <a:rPr lang="en-US" dirty="0" smtClean="0"/>
              <a:t>Can You Tie A Neck Tie?</a:t>
            </a:r>
            <a:endParaRPr lang="en-US" dirty="0"/>
          </a:p>
        </p:txBody>
      </p:sp>
      <p:sp>
        <p:nvSpPr>
          <p:cNvPr id="35843"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neck tie.gif"/>
          <p:cNvPicPr>
            <a:picLocks noChangeAspect="1"/>
          </p:cNvPicPr>
          <p:nvPr/>
        </p:nvPicPr>
        <p:blipFill>
          <a:blip r:embed="rId2"/>
          <a:srcRect/>
          <a:stretch>
            <a:fillRect/>
          </a:stretch>
        </p:blipFill>
        <p:spPr bwMode="auto">
          <a:xfrm>
            <a:off x="457200" y="381000"/>
            <a:ext cx="80772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7890" name="Text Placeholder 2"/>
          <p:cNvSpPr>
            <a:spLocks noGrp="1"/>
          </p:cNvSpPr>
          <p:nvPr>
            <p:ph type="body" idx="1"/>
          </p:nvPr>
        </p:nvSpPr>
        <p:spPr>
          <a:xfrm>
            <a:off x="608013" y="579438"/>
            <a:ext cx="3930650" cy="792162"/>
          </a:xfrm>
        </p:spPr>
        <p:txBody>
          <a:bodyPr/>
          <a:lstStyle/>
          <a:p>
            <a:r>
              <a:rPr lang="en-US" smtClean="0"/>
              <a:t>Can You Sew?</a:t>
            </a:r>
          </a:p>
        </p:txBody>
      </p:sp>
      <p:sp>
        <p:nvSpPr>
          <p:cNvPr id="37891"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Text Placeholder 2"/>
          <p:cNvSpPr>
            <a:spLocks noGrp="1"/>
          </p:cNvSpPr>
          <p:nvPr>
            <p:ph type="body" idx="1"/>
          </p:nvPr>
        </p:nvSpPr>
        <p:spPr>
          <a:xfrm>
            <a:off x="608013" y="579438"/>
            <a:ext cx="4116387" cy="792162"/>
          </a:xfrm>
        </p:spPr>
        <p:txBody>
          <a:bodyPr>
            <a:normAutofit fontScale="92500"/>
          </a:bodyPr>
          <a:lstStyle/>
          <a:p>
            <a:pPr fontAlgn="auto">
              <a:spcAft>
                <a:spcPts val="0"/>
              </a:spcAft>
              <a:buFont typeface="Wingdings 2"/>
              <a:buNone/>
              <a:defRPr/>
            </a:pPr>
            <a:r>
              <a:rPr lang="en-US" dirty="0" smtClean="0"/>
              <a:t>Do You Have Long Hair?</a:t>
            </a:r>
            <a:endParaRPr lang="en-US" dirty="0"/>
          </a:p>
        </p:txBody>
      </p:sp>
      <p:sp>
        <p:nvSpPr>
          <p:cNvPr id="38915"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pic>
        <p:nvPicPr>
          <p:cNvPr id="39938" name="Content Placeholder 3" descr="britney_spears_head_shaving.jpg"/>
          <p:cNvPicPr>
            <a:picLocks noGrp="1" noChangeAspect="1"/>
          </p:cNvPicPr>
          <p:nvPr>
            <p:ph idx="1"/>
          </p:nvPr>
        </p:nvPicPr>
        <p:blipFill>
          <a:blip r:embed="rId2"/>
          <a:srcRect/>
          <a:stretch>
            <a:fillRect/>
          </a:stretch>
        </p:blipFill>
        <p:spPr>
          <a:xfrm>
            <a:off x="2112963" y="719138"/>
            <a:ext cx="4387850" cy="43862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40962" name="Text Placeholder 2"/>
          <p:cNvSpPr>
            <a:spLocks noGrp="1"/>
          </p:cNvSpPr>
          <p:nvPr>
            <p:ph type="body" idx="1"/>
          </p:nvPr>
        </p:nvSpPr>
        <p:spPr>
          <a:xfrm>
            <a:off x="608013" y="579438"/>
            <a:ext cx="3930650" cy="792162"/>
          </a:xfrm>
        </p:spPr>
        <p:txBody>
          <a:bodyPr/>
          <a:lstStyle/>
          <a:p>
            <a:r>
              <a:rPr lang="en-US" smtClean="0"/>
              <a:t>Do You Play a Sport?</a:t>
            </a:r>
          </a:p>
        </p:txBody>
      </p:sp>
      <p:sp>
        <p:nvSpPr>
          <p:cNvPr id="40963"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7" name="Content Placeholder 6"/>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sz="2400" dirty="0" smtClean="0">
                <a:solidFill>
                  <a:schemeClr val="accent1">
                    <a:tint val="88000"/>
                    <a:satMod val="150000"/>
                  </a:schemeClr>
                </a:solidFill>
              </a:rPr>
              <a:t> Patricia B. Campbell, Ph.D.</a:t>
            </a:r>
            <a:br>
              <a:rPr lang="en-US" sz="2400" dirty="0" smtClean="0">
                <a:solidFill>
                  <a:schemeClr val="accent1">
                    <a:tint val="88000"/>
                    <a:satMod val="150000"/>
                  </a:schemeClr>
                </a:solidFill>
              </a:rPr>
            </a:br>
            <a:r>
              <a:rPr lang="en-US" sz="2400" dirty="0" smtClean="0">
                <a:solidFill>
                  <a:schemeClr val="accent1">
                    <a:tint val="88000"/>
                    <a:satMod val="150000"/>
                  </a:schemeClr>
                </a:solidFill>
              </a:rPr>
              <a:t>Jennifer N. </a:t>
            </a:r>
            <a:r>
              <a:rPr lang="en-US" sz="2400" dirty="0" err="1" smtClean="0">
                <a:solidFill>
                  <a:schemeClr val="accent1">
                    <a:tint val="88000"/>
                    <a:satMod val="150000"/>
                  </a:schemeClr>
                </a:solidFill>
              </a:rPr>
              <a:t>Storo</a:t>
            </a:r>
            <a:endParaRPr lang="en-US" sz="2400"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a:bodyPr>
          <a:lstStyle/>
          <a:p>
            <a:pPr marL="265176" indent="-265176" fontAlgn="auto">
              <a:spcAft>
                <a:spcPts val="0"/>
              </a:spcAft>
              <a:buFont typeface="Wingdings 2"/>
              <a:buNone/>
              <a:defRPr/>
            </a:pPr>
            <a:r>
              <a:rPr lang="en-US" b="1" dirty="0" smtClean="0"/>
              <a:t>  “</a:t>
            </a:r>
            <a:r>
              <a:rPr lang="en-US" dirty="0" smtClean="0"/>
              <a:t>It is a common belief that because men are the principal producers in “modern” society that this has always been the case. In fact in earlier times when women were the main food-gatherers and producers, there were matriarchal societies where women had high status, were preeminent as cultivators and were glorified as goddesses. As late as the 2nd century BC, the major deities in European culture were women.”</a:t>
            </a: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15362" name="Content Placeholder 2"/>
          <p:cNvSpPr>
            <a:spLocks noGrp="1"/>
          </p:cNvSpPr>
          <p:nvPr>
            <p:ph idx="1"/>
          </p:nvPr>
        </p:nvSpPr>
        <p:spPr>
          <a:xfrm>
            <a:off x="503238" y="530225"/>
            <a:ext cx="8183562" cy="4187825"/>
          </a:xfrm>
        </p:spPr>
        <p:txBody>
          <a:bodyPr/>
          <a:lstStyle/>
          <a:p>
            <a:pPr>
              <a:buFont typeface="Wingdings 2" pitchFamily="18" charset="2"/>
              <a:buNone/>
            </a:pPr>
            <a:r>
              <a:rPr lang="en-US" b="1" smtClean="0"/>
              <a:t>  Gender identity</a:t>
            </a:r>
            <a:r>
              <a:rPr lang="en-US" smtClean="0"/>
              <a:t> refers to the options available to members of a society to choose from a set of social identities, based on the combination of one's sex identity on the one hand, and one's natural gender, interests and social experiences on the other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pic>
        <p:nvPicPr>
          <p:cNvPr id="43010" name="Content Placeholder 3" descr="lolcat.jpg"/>
          <p:cNvPicPr>
            <a:picLocks noGrp="1" noChangeAspect="1"/>
          </p:cNvPicPr>
          <p:nvPr>
            <p:ph idx="1"/>
          </p:nvPr>
        </p:nvPicPr>
        <p:blipFill>
          <a:blip r:embed="rId2"/>
          <a:srcRect/>
          <a:stretch>
            <a:fillRect/>
          </a:stretch>
        </p:blipFill>
        <p:spPr>
          <a:xfrm>
            <a:off x="1447800" y="838200"/>
            <a:ext cx="6280150" cy="471011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a:stretch>
            <a:fillRect/>
          </a:stretch>
        </p:blipFill>
        <p:spPr bwMode="auto">
          <a:xfrm>
            <a:off x="609600" y="457200"/>
            <a:ext cx="7791450" cy="595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257800"/>
            <a:ext cx="8183562" cy="77787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fontAlgn="auto">
              <a:spcAft>
                <a:spcPts val="0"/>
              </a:spcAft>
              <a:buFont typeface="Wingdings 2"/>
              <a:buNone/>
              <a:defRPr/>
            </a:pPr>
            <a:r>
              <a:rPr lang="en-US" sz="3200" b="1" dirty="0" smtClean="0">
                <a:solidFill>
                  <a:schemeClr val="accent1">
                    <a:lumMod val="75000"/>
                  </a:schemeClr>
                </a:solidFill>
              </a:rPr>
              <a:t>Did you know?</a:t>
            </a:r>
          </a:p>
          <a:p>
            <a:pPr marL="265176" indent="-265176" fontAlgn="auto">
              <a:spcAft>
                <a:spcPts val="0"/>
              </a:spcAft>
              <a:buFont typeface="Wingdings 2"/>
              <a:buChar char=""/>
              <a:defRPr/>
            </a:pPr>
            <a:r>
              <a:rPr lang="en-US" sz="2400" dirty="0" smtClean="0"/>
              <a:t>Some ancient tribes have more than five human genders</a:t>
            </a:r>
          </a:p>
          <a:p>
            <a:pPr marL="265176" indent="-265176" fontAlgn="auto">
              <a:spcAft>
                <a:spcPts val="0"/>
              </a:spcAft>
              <a:buFont typeface="Wingdings 2"/>
              <a:buChar char=""/>
              <a:defRPr/>
            </a:pPr>
            <a:r>
              <a:rPr lang="en-US" sz="2400" dirty="0" smtClean="0"/>
              <a:t>Most non-Western societies have three human genders -- man, woman and third gender</a:t>
            </a:r>
          </a:p>
          <a:p>
            <a:pPr marL="265176" indent="-265176" fontAlgn="auto">
              <a:spcAft>
                <a:spcPts val="0"/>
              </a:spcAft>
              <a:buFont typeface="Wingdings 2"/>
              <a:buChar char=""/>
              <a:defRPr/>
            </a:pPr>
            <a:r>
              <a:rPr lang="en-US" sz="2400" dirty="0" smtClean="0"/>
              <a:t>In the West, gender is considered to be an invalid concept, and is considered to be the same as one's sex identity, for which there are considered only two valid options -- male or female</a:t>
            </a:r>
            <a:endParaRPr lang="en-US"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sz="2000" dirty="0" smtClean="0">
                <a:solidFill>
                  <a:schemeClr val="accent1">
                    <a:tint val="88000"/>
                    <a:satMod val="150000"/>
                  </a:schemeClr>
                </a:solidFill>
              </a:rPr>
              <a:t>Patricia B. Campbell, Ph.D.</a:t>
            </a:r>
            <a:br>
              <a:rPr lang="en-US" sz="2000" dirty="0" smtClean="0">
                <a:solidFill>
                  <a:schemeClr val="accent1">
                    <a:tint val="88000"/>
                    <a:satMod val="150000"/>
                  </a:schemeClr>
                </a:solidFill>
              </a:rPr>
            </a:br>
            <a:r>
              <a:rPr lang="en-US" sz="2000" dirty="0" smtClean="0">
                <a:solidFill>
                  <a:schemeClr val="accent1">
                    <a:tint val="88000"/>
                    <a:satMod val="150000"/>
                  </a:schemeClr>
                </a:solidFill>
              </a:rPr>
              <a:t>Jennifer N. </a:t>
            </a:r>
            <a:r>
              <a:rPr lang="en-US" sz="2000" dirty="0" err="1" smtClean="0">
                <a:solidFill>
                  <a:schemeClr val="accent1">
                    <a:tint val="88000"/>
                    <a:satMod val="150000"/>
                  </a:schemeClr>
                </a:solidFill>
              </a:rPr>
              <a:t>Storo</a:t>
            </a:r>
            <a:endParaRPr lang="en-US" sz="2000" dirty="0">
              <a:solidFill>
                <a:schemeClr val="accent1">
                  <a:tint val="88000"/>
                  <a:satMod val="150000"/>
                </a:schemeClr>
              </a:solidFill>
            </a:endParaRPr>
          </a:p>
        </p:txBody>
      </p:sp>
      <p:sp>
        <p:nvSpPr>
          <p:cNvPr id="17410" name="Content Placeholder 2"/>
          <p:cNvSpPr>
            <a:spLocks noGrp="1"/>
          </p:cNvSpPr>
          <p:nvPr>
            <p:ph idx="1"/>
          </p:nvPr>
        </p:nvSpPr>
        <p:spPr>
          <a:xfrm>
            <a:off x="503238" y="530225"/>
            <a:ext cx="8183562" cy="4187825"/>
          </a:xfrm>
        </p:spPr>
        <p:txBody>
          <a:bodyPr/>
          <a:lstStyle/>
          <a:p>
            <a:pPr>
              <a:buFont typeface="Wingdings 2" pitchFamily="18" charset="2"/>
              <a:buNone/>
            </a:pPr>
            <a:r>
              <a:rPr lang="en-US" smtClean="0"/>
              <a:t>  “As educators, and as people, we tend to assume that females and males are</a:t>
            </a:r>
          </a:p>
          <a:p>
            <a:pPr>
              <a:buFont typeface="Wingdings 2" pitchFamily="18" charset="2"/>
              <a:buNone/>
            </a:pPr>
            <a:r>
              <a:rPr lang="en-US" smtClean="0"/>
              <a:t>  different — are indeed “opposite sexes.” We see someone’s sex as an important</a:t>
            </a:r>
          </a:p>
          <a:p>
            <a:pPr>
              <a:buFont typeface="Wingdings 2" pitchFamily="18" charset="2"/>
              <a:buNone/>
            </a:pPr>
            <a:r>
              <a:rPr lang="en-US" smtClean="0"/>
              <a:t>  predictor of their abilities and interests and assume that if we know someone</a:t>
            </a:r>
          </a:p>
          <a:p>
            <a:pPr>
              <a:buFont typeface="Wingdings 2" pitchFamily="18" charset="2"/>
              <a:buNone/>
            </a:pPr>
            <a:r>
              <a:rPr lang="en-US" smtClean="0"/>
              <a:t>  is a girl or a boy, we know a lot about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sz="2000" dirty="0" smtClean="0">
                <a:solidFill>
                  <a:schemeClr val="accent1">
                    <a:tint val="88000"/>
                    <a:satMod val="150000"/>
                  </a:schemeClr>
                </a:solidFill>
              </a:rPr>
              <a:t>Patricia B. Campbell, Ph.D.</a:t>
            </a:r>
            <a:br>
              <a:rPr lang="en-US" sz="2000" dirty="0" smtClean="0">
                <a:solidFill>
                  <a:schemeClr val="accent1">
                    <a:tint val="88000"/>
                    <a:satMod val="150000"/>
                  </a:schemeClr>
                </a:solidFill>
              </a:rPr>
            </a:br>
            <a:r>
              <a:rPr lang="en-US" sz="2000" dirty="0" smtClean="0">
                <a:solidFill>
                  <a:schemeClr val="accent1">
                    <a:tint val="88000"/>
                    <a:satMod val="150000"/>
                  </a:schemeClr>
                </a:solidFill>
              </a:rPr>
              <a:t>Jennifer N. </a:t>
            </a:r>
            <a:r>
              <a:rPr lang="en-US" sz="2000" dirty="0" err="1" smtClean="0">
                <a:solidFill>
                  <a:schemeClr val="accent1">
                    <a:tint val="88000"/>
                    <a:satMod val="150000"/>
                  </a:schemeClr>
                </a:solidFill>
              </a:rPr>
              <a:t>Storo</a:t>
            </a:r>
            <a:endParaRPr lang="en-US" sz="2000"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92500" lnSpcReduction="10000"/>
          </a:bodyPr>
          <a:lstStyle/>
          <a:p>
            <a:pPr marL="265176" indent="-265176" fontAlgn="auto">
              <a:spcAft>
                <a:spcPts val="0"/>
              </a:spcAft>
              <a:buFont typeface="Wingdings 2"/>
              <a:buNone/>
              <a:defRPr/>
            </a:pPr>
            <a:r>
              <a:rPr lang="en-US" dirty="0" smtClean="0"/>
              <a:t>“That assumption is wrong! Knowing someone’s sex may tell us a lot about them</a:t>
            </a:r>
          </a:p>
          <a:p>
            <a:pPr marL="265176" indent="-265176" fontAlgn="auto">
              <a:spcAft>
                <a:spcPts val="0"/>
              </a:spcAft>
              <a:buFont typeface="Wingdings 2"/>
              <a:buNone/>
              <a:defRPr/>
            </a:pPr>
            <a:r>
              <a:rPr lang="en-US" dirty="0" smtClean="0"/>
              <a:t>  biologically but it tells us very little about them in other ways. Knowing someone is</a:t>
            </a:r>
          </a:p>
          <a:p>
            <a:pPr marL="265176" indent="-265176" fontAlgn="auto">
              <a:spcAft>
                <a:spcPts val="0"/>
              </a:spcAft>
              <a:buFont typeface="Wingdings 2"/>
              <a:buNone/>
              <a:defRPr/>
            </a:pPr>
            <a:r>
              <a:rPr lang="en-US" dirty="0" smtClean="0"/>
              <a:t>  a woman does not tell us if her athletic ability is closer to Martina Navratilova’s or</a:t>
            </a:r>
          </a:p>
          <a:p>
            <a:pPr marL="265176" indent="-265176" fontAlgn="auto">
              <a:spcAft>
                <a:spcPts val="0"/>
              </a:spcAft>
              <a:buFont typeface="Wingdings 2"/>
              <a:buNone/>
              <a:defRPr/>
            </a:pPr>
            <a:r>
              <a:rPr lang="en-US" dirty="0" smtClean="0"/>
              <a:t>  a couch potato's. Knowing someone is a man tells us nothing about whether his</a:t>
            </a:r>
          </a:p>
          <a:p>
            <a:pPr marL="265176" indent="-265176" fontAlgn="auto">
              <a:spcAft>
                <a:spcPts val="0"/>
              </a:spcAft>
              <a:buFont typeface="Wingdings 2"/>
              <a:buNone/>
              <a:defRPr/>
            </a:pPr>
            <a:r>
              <a:rPr lang="en-US" dirty="0" smtClean="0"/>
              <a:t>  math skills reflect those of an Einstein or a math phobic.”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Martina Navratilova</a:t>
            </a:r>
            <a:endParaRPr lang="en-US" dirty="0">
              <a:solidFill>
                <a:schemeClr val="accent1">
                  <a:tint val="88000"/>
                  <a:satMod val="150000"/>
                </a:schemeClr>
              </a:solidFill>
            </a:endParaRPr>
          </a:p>
        </p:txBody>
      </p:sp>
      <p:pic>
        <p:nvPicPr>
          <p:cNvPr id="19458" name="Content Placeholder 3" descr="martina.jpg"/>
          <p:cNvPicPr>
            <a:picLocks noGrp="1" noChangeAspect="1"/>
          </p:cNvPicPr>
          <p:nvPr>
            <p:ph idx="1"/>
          </p:nvPr>
        </p:nvPicPr>
        <p:blipFill>
          <a:blip r:embed="rId2"/>
          <a:srcRect/>
          <a:stretch>
            <a:fillRect/>
          </a:stretch>
        </p:blipFill>
        <p:spPr>
          <a:xfrm>
            <a:off x="2514600" y="814388"/>
            <a:ext cx="3414713" cy="463391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20482" name="Text Placeholder 2"/>
          <p:cNvSpPr>
            <a:spLocks noGrp="1"/>
          </p:cNvSpPr>
          <p:nvPr>
            <p:ph type="body" idx="1"/>
          </p:nvPr>
        </p:nvSpPr>
        <p:spPr>
          <a:xfrm>
            <a:off x="608013" y="579438"/>
            <a:ext cx="3930650" cy="792162"/>
          </a:xfrm>
        </p:spPr>
        <p:txBody>
          <a:bodyPr/>
          <a:lstStyle/>
          <a:p>
            <a:r>
              <a:rPr lang="en-US" smtClean="0"/>
              <a:t>Do You Like to Shop?</a:t>
            </a:r>
          </a:p>
        </p:txBody>
      </p:sp>
      <p:sp>
        <p:nvSpPr>
          <p:cNvPr id="20483" name="Text Placeholder 3"/>
          <p:cNvSpPr>
            <a:spLocks noGrp="1"/>
          </p:cNvSpPr>
          <p:nvPr>
            <p:ph type="body" sz="half" idx="3"/>
          </p:nvPr>
        </p:nvSpPr>
        <p:spPr>
          <a:xfrm>
            <a:off x="4652963" y="579438"/>
            <a:ext cx="3930650" cy="792162"/>
          </a:xfrm>
        </p:spPr>
        <p:txBody>
          <a:bodyPr/>
          <a:lstStyle/>
          <a:p>
            <a:r>
              <a:rPr lang="en-US" smtClean="0"/>
              <a:t> </a:t>
            </a:r>
          </a:p>
        </p:txBody>
      </p:sp>
      <p:graphicFrame>
        <p:nvGraphicFramePr>
          <p:cNvPr id="13" name="Content Placeholder 12"/>
          <p:cNvGraphicFramePr>
            <a:graphicFrameLocks noGrp="1"/>
          </p:cNvGraphicFramePr>
          <p:nvPr>
            <p:ph sz="quarter" idx="4"/>
          </p:nvPr>
        </p:nvGraphicFramePr>
        <p:xfrm>
          <a:off x="4652963" y="1447800"/>
          <a:ext cx="3930650" cy="3489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quarter" idx="2"/>
          </p:nvPr>
        </p:nvGraphicFramePr>
        <p:xfrm>
          <a:off x="608013" y="1447800"/>
          <a:ext cx="3930650" cy="3489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fontScale="77500" lnSpcReduction="20000"/>
          </a:bodyPr>
          <a:lstStyle/>
          <a:p>
            <a:pPr marL="265176" indent="-265176" fontAlgn="auto">
              <a:lnSpc>
                <a:spcPct val="200000"/>
              </a:lnSpc>
              <a:spcAft>
                <a:spcPts val="0"/>
              </a:spcAft>
              <a:buFont typeface="Wingdings 2"/>
              <a:buNone/>
              <a:defRPr/>
            </a:pPr>
            <a:r>
              <a:rPr lang="en-US" dirty="0" smtClean="0"/>
              <a:t> </a:t>
            </a:r>
            <a:r>
              <a:rPr lang="en-US" sz="4100" b="1" dirty="0" smtClean="0">
                <a:solidFill>
                  <a:schemeClr val="accent1">
                    <a:lumMod val="75000"/>
                  </a:schemeClr>
                </a:solidFill>
              </a:rPr>
              <a:t>Did you know?</a:t>
            </a:r>
            <a:endParaRPr lang="en-US" sz="4100" b="1" dirty="0" smtClean="0"/>
          </a:p>
          <a:p>
            <a:pPr marL="265176" indent="-265176" fontAlgn="auto">
              <a:lnSpc>
                <a:spcPct val="200000"/>
              </a:lnSpc>
              <a:spcAft>
                <a:spcPts val="0"/>
              </a:spcAft>
              <a:buFont typeface="Wingdings 2"/>
              <a:buNone/>
              <a:defRPr/>
            </a:pPr>
            <a:r>
              <a:rPr lang="en-US" dirty="0" smtClean="0"/>
              <a:t> Men change their minds two to three times more often than women. Most women take longer to make a decision than men do, but once they make a decision they are more likely to stick to it.</a:t>
            </a:r>
          </a:p>
          <a:p>
            <a:pPr marL="265176" indent="-265176" fontAlgn="auto">
              <a:lnSpc>
                <a:spcPct val="200000"/>
              </a:lnSpc>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185</TotalTime>
  <Words>607</Words>
  <Application>Microsoft Office PowerPoint</Application>
  <PresentationFormat>On-screen Show (4:3)</PresentationFormat>
  <Paragraphs>82</Paragraphs>
  <Slides>31</Slides>
  <Notes>0</Notes>
  <HiddenSlides>0</HiddenSlides>
  <MMClips>0</MMClips>
  <ScaleCrop>false</ScaleCrop>
  <HeadingPairs>
    <vt:vector size="6" baseType="variant">
      <vt:variant>
        <vt:lpstr>Fonts Used</vt:lpstr>
      </vt:variant>
      <vt:variant>
        <vt:i4>4</vt:i4>
      </vt:variant>
      <vt:variant>
        <vt:lpstr>Design Template</vt:lpstr>
      </vt:variant>
      <vt:variant>
        <vt:i4>5</vt:i4>
      </vt:variant>
      <vt:variant>
        <vt:lpstr>Slide Titles</vt:lpstr>
      </vt:variant>
      <vt:variant>
        <vt:i4>31</vt:i4>
      </vt:variant>
    </vt:vector>
  </HeadingPairs>
  <TitlesOfParts>
    <vt:vector size="40" baseType="lpstr">
      <vt:lpstr>Verdana</vt:lpstr>
      <vt:lpstr>Arial</vt:lpstr>
      <vt:lpstr>Wingdings 2</vt:lpstr>
      <vt:lpstr>Calibri</vt:lpstr>
      <vt:lpstr>Aspect</vt:lpstr>
      <vt:lpstr>Aspect</vt:lpstr>
      <vt:lpstr>Aspect</vt:lpstr>
      <vt:lpstr>Aspect</vt:lpstr>
      <vt:lpstr>Aspect</vt:lpstr>
      <vt:lpstr>UNCW Goes On A Gender Bender</vt:lpstr>
      <vt:lpstr> </vt:lpstr>
      <vt:lpstr> </vt:lpstr>
      <vt:lpstr> </vt:lpstr>
      <vt:lpstr>Patricia B. Campbell, Ph.D. Jennifer N. Storo</vt:lpstr>
      <vt:lpstr>Patricia B. Campbell, Ph.D. Jennifer N. Storo</vt:lpstr>
      <vt:lpstr>        Martina Navratilova</vt:lpstr>
      <vt:lpstr> </vt:lpstr>
      <vt:lpstr> </vt:lpstr>
      <vt:lpstr> </vt:lpstr>
      <vt:lpstr> </vt:lpstr>
      <vt:lpstr>“Guys don’t bake”</vt:lpstr>
      <vt:lpstr> </vt:lpstr>
      <vt:lpstr> </vt:lpstr>
      <vt:lpstr> </vt:lpstr>
      <vt:lpstr> </vt:lpstr>
      <vt:lpstr> </vt:lpstr>
      <vt:lpstr> </vt:lpstr>
      <vt:lpstr>-Linda Sapadin, a psychologist in Valley Stream, New York</vt:lpstr>
      <vt:lpstr>-Don O'Meara, Ph.D., at the University of Cincinnati-Raymond Walters College</vt:lpstr>
      <vt:lpstr> </vt:lpstr>
      <vt:lpstr> </vt:lpstr>
      <vt:lpstr> </vt:lpstr>
      <vt:lpstr>Slide 24</vt:lpstr>
      <vt:lpstr> </vt:lpstr>
      <vt:lpstr> </vt:lpstr>
      <vt:lpstr> </vt:lpstr>
      <vt:lpstr> </vt:lpstr>
      <vt:lpstr> Patricia B. Campbell, Ph.D. Jennifer N. Storo</vt:lpstr>
      <vt:lpstr> </vt:lpstr>
      <vt:lpstr>Slide 31</vt:lpstr>
    </vt:vector>
  </TitlesOfParts>
  <Company>UNCW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UNCW Goes On A Gender Bender</dc:title>
  <dc:creator>UNCW</dc:creator>
  <cp:lastModifiedBy>UNCW</cp:lastModifiedBy>
  <cp:revision>47</cp:revision>
  <dcterms:created xsi:type="dcterms:W3CDTF">2010-02-11T23:11:41Z</dcterms:created>
  <dcterms:modified xsi:type="dcterms:W3CDTF">2010-02-16T23:26:14Z</dcterms:modified>
</cp:coreProperties>
</file>